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4"/>
  </p:notesMasterIdLst>
  <p:handoutMasterIdLst>
    <p:handoutMasterId r:id="rId63"/>
  </p:handoutMasterIdLst>
  <p:sldIdLst>
    <p:sldId id="498" r:id="rId3"/>
    <p:sldId id="460" r:id="rId5"/>
    <p:sldId id="501" r:id="rId6"/>
    <p:sldId id="512" r:id="rId7"/>
    <p:sldId id="515" r:id="rId8"/>
    <p:sldId id="522" r:id="rId9"/>
    <p:sldId id="404" r:id="rId10"/>
    <p:sldId id="448" r:id="rId11"/>
    <p:sldId id="496" r:id="rId12"/>
    <p:sldId id="464" r:id="rId13"/>
    <p:sldId id="523" r:id="rId14"/>
    <p:sldId id="410" r:id="rId15"/>
    <p:sldId id="412" r:id="rId16"/>
    <p:sldId id="447" r:id="rId17"/>
    <p:sldId id="445" r:id="rId18"/>
    <p:sldId id="467" r:id="rId19"/>
    <p:sldId id="468" r:id="rId20"/>
    <p:sldId id="484" r:id="rId21"/>
    <p:sldId id="481" r:id="rId22"/>
    <p:sldId id="479" r:id="rId23"/>
    <p:sldId id="483" r:id="rId24"/>
    <p:sldId id="469" r:id="rId25"/>
    <p:sldId id="415" r:id="rId26"/>
    <p:sldId id="420" r:id="rId27"/>
    <p:sldId id="524" r:id="rId28"/>
    <p:sldId id="421" r:id="rId29"/>
    <p:sldId id="490" r:id="rId30"/>
    <p:sldId id="491" r:id="rId31"/>
    <p:sldId id="439" r:id="rId32"/>
    <p:sldId id="489" r:id="rId33"/>
    <p:sldId id="463" r:id="rId34"/>
    <p:sldId id="449" r:id="rId35"/>
    <p:sldId id="437" r:id="rId36"/>
    <p:sldId id="452" r:id="rId37"/>
    <p:sldId id="471" r:id="rId38"/>
    <p:sldId id="453" r:id="rId39"/>
    <p:sldId id="529" r:id="rId40"/>
    <p:sldId id="478" r:id="rId41"/>
    <p:sldId id="477" r:id="rId42"/>
    <p:sldId id="455" r:id="rId43"/>
    <p:sldId id="456" r:id="rId44"/>
    <p:sldId id="451" r:id="rId45"/>
    <p:sldId id="497" r:id="rId46"/>
    <p:sldId id="525" r:id="rId47"/>
    <p:sldId id="458" r:id="rId48"/>
    <p:sldId id="459" r:id="rId49"/>
    <p:sldId id="494" r:id="rId50"/>
    <p:sldId id="528" r:id="rId51"/>
    <p:sldId id="526" r:id="rId52"/>
    <p:sldId id="450" r:id="rId53"/>
    <p:sldId id="444" r:id="rId54"/>
    <p:sldId id="424" r:id="rId55"/>
    <p:sldId id="417" r:id="rId56"/>
    <p:sldId id="441" r:id="rId57"/>
    <p:sldId id="473" r:id="rId58"/>
    <p:sldId id="442" r:id="rId59"/>
    <p:sldId id="425" r:id="rId60"/>
    <p:sldId id="443" r:id="rId61"/>
    <p:sldId id="435" r:id="rId62"/>
  </p:sldIdLst>
  <p:sldSz cx="12192000" cy="6858000"/>
  <p:notesSz cx="6735445" cy="986599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4" userDrawn="1">
          <p15:clr>
            <a:srgbClr val="A4A3A4"/>
          </p15:clr>
        </p15:guide>
        <p15:guide id="2" pos="5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596"/>
    <a:srgbClr val="FFFFCC"/>
    <a:srgbClr val="01AEE8"/>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5" autoAdjust="0"/>
    <p:restoredTop sz="95476" autoAdjust="0"/>
  </p:normalViewPr>
  <p:slideViewPr>
    <p:cSldViewPr snapToGrid="0" showGuides="1">
      <p:cViewPr varScale="1">
        <p:scale>
          <a:sx n="91" d="100"/>
          <a:sy n="91" d="100"/>
        </p:scale>
        <p:origin x="384" y="62"/>
      </p:cViewPr>
      <p:guideLst>
        <p:guide orient="horz" pos="2704"/>
        <p:guide pos="53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705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customXml" Target="../customXml/item3.xml"/><Relationship Id="rId68" Type="http://schemas.openxmlformats.org/officeDocument/2006/relationships/customXml" Target="../customXml/item2.xml"/><Relationship Id="rId67" Type="http://schemas.openxmlformats.org/officeDocument/2006/relationships/customXml" Target="../customXml/item1.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8466C01F-12DF-4AA5-B7A6-DD76D3BC13A3}" type="datetimeFigureOut">
              <a:rPr kumimoji="1" lang="ja-JP" altLang="en-US" smtClean="0"/>
            </a:fld>
            <a:endParaRPr kumimoji="1" lang="ja-JP" altLang="en-US"/>
          </a:p>
        </p:txBody>
      </p:sp>
      <p:sp>
        <p:nvSpPr>
          <p:cNvPr id="4" name="フッター プレースホルダー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FCAAD89B-D385-4A8E-AD62-E23E6ABE1FA7}" type="slidenum">
              <a:rPr kumimoji="1" lang="ja-JP" altLang="en-US" smtClean="0"/>
            </a:fld>
            <a:endParaRPr kumimoji="1" lang="ja-JP"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3" y="0"/>
            <a:ext cx="2918830" cy="493316"/>
          </a:xfrm>
          <a:prstGeom prst="rect">
            <a:avLst/>
          </a:prstGeom>
        </p:spPr>
        <p:txBody>
          <a:bodyPr vert="horz" lIns="90710" tIns="45354" rIns="90710" bIns="45354"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6" y="0"/>
            <a:ext cx="2918830" cy="493316"/>
          </a:xfrm>
          <a:prstGeom prst="rect">
            <a:avLst/>
          </a:prstGeom>
        </p:spPr>
        <p:txBody>
          <a:bodyPr vert="horz" lIns="90710" tIns="45354" rIns="90710" bIns="45354" rtlCol="0"/>
          <a:lstStyle>
            <a:lvl1pPr algn="r">
              <a:defRPr sz="1200"/>
            </a:lvl1pPr>
          </a:lstStyle>
          <a:p>
            <a:fld id="{8011C4BF-082F-4A7B-B53F-B9FFAB353A95}" type="datetimeFigureOut">
              <a:rPr kumimoji="1" lang="ja-JP" altLang="en-US" smtClean="0"/>
            </a:fld>
            <a:endParaRPr kumimoji="1" lang="ja-JP" altLang="en-US"/>
          </a:p>
        </p:txBody>
      </p:sp>
      <p:sp>
        <p:nvSpPr>
          <p:cNvPr id="4" name="スライド イメージ プレースホルダ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0710" tIns="45354" rIns="90710" bIns="45354" rtlCol="0" anchor="ctr"/>
          <a:lstStyle/>
          <a:p>
            <a:endParaRPr lang="ja-JP" altLang="en-US"/>
          </a:p>
        </p:txBody>
      </p:sp>
      <p:sp>
        <p:nvSpPr>
          <p:cNvPr id="5" name="ノート プレースホルダ 4"/>
          <p:cNvSpPr>
            <a:spLocks noGrp="1"/>
          </p:cNvSpPr>
          <p:nvPr>
            <p:ph type="body" sz="quarter" idx="3"/>
          </p:nvPr>
        </p:nvSpPr>
        <p:spPr>
          <a:xfrm>
            <a:off x="673577" y="4686501"/>
            <a:ext cx="5388610" cy="4439841"/>
          </a:xfrm>
          <a:prstGeom prst="rect">
            <a:avLst/>
          </a:prstGeom>
        </p:spPr>
        <p:txBody>
          <a:bodyPr vert="horz" lIns="90710" tIns="45354" rIns="90710" bIns="45354" rtlCol="0">
            <a:normAutofit/>
          </a:bodyPr>
          <a:lstStyle/>
          <a:p>
            <a:pPr lvl="0"/>
            <a:r>
              <a:rPr kumimoji="1" lang="ja-JP" altLang="en-US"/>
              <a:t>マスタ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6" name="フッター プレースホルダ 5"/>
          <p:cNvSpPr>
            <a:spLocks noGrp="1"/>
          </p:cNvSpPr>
          <p:nvPr>
            <p:ph type="ftr" sz="quarter" idx="4"/>
          </p:nvPr>
        </p:nvSpPr>
        <p:spPr>
          <a:xfrm>
            <a:off x="3" y="9371285"/>
            <a:ext cx="2918830" cy="493316"/>
          </a:xfrm>
          <a:prstGeom prst="rect">
            <a:avLst/>
          </a:prstGeom>
        </p:spPr>
        <p:txBody>
          <a:bodyPr vert="horz" lIns="90710" tIns="45354" rIns="90710" bIns="45354"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6" y="9371285"/>
            <a:ext cx="2918830" cy="493316"/>
          </a:xfrm>
          <a:prstGeom prst="rect">
            <a:avLst/>
          </a:prstGeom>
        </p:spPr>
        <p:txBody>
          <a:bodyPr vert="horz" lIns="90710" tIns="45354" rIns="90710" bIns="45354" rtlCol="0" anchor="b"/>
          <a:lstStyle>
            <a:lvl1pPr algn="r">
              <a:defRPr sz="1200"/>
            </a:lvl1pPr>
          </a:lstStyle>
          <a:p>
            <a:fld id="{A80F4C94-DB1E-43A2-860E-89E45385A604}" type="slidenum">
              <a:rPr kumimoji="1" lang="ja-JP" altLang="en-US" smtClean="0"/>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タイトル スライド">
    <p:spTree>
      <p:nvGrpSpPr>
        <p:cNvPr id="1" name=""/>
        <p:cNvGrpSpPr/>
        <p:nvPr/>
      </p:nvGrpSpPr>
      <p:grpSpPr>
        <a:xfrm>
          <a:off x="0" y="0"/>
          <a:ext cx="0" cy="0"/>
          <a:chOff x="0" y="0"/>
          <a:chExt cx="0" cy="0"/>
        </a:xfrm>
      </p:grpSpPr>
      <p:sp>
        <p:nvSpPr>
          <p:cNvPr id="13" name="Title 1"/>
          <p:cNvSpPr>
            <a:spLocks noGrp="1"/>
          </p:cNvSpPr>
          <p:nvPr>
            <p:ph type="ctrTitle"/>
          </p:nvPr>
        </p:nvSpPr>
        <p:spPr>
          <a:xfrm>
            <a:off x="596544" y="387626"/>
            <a:ext cx="9647387" cy="1331380"/>
          </a:xfrm>
          <a:prstGeom prst="rect">
            <a:avLst/>
          </a:prstGeom>
        </p:spPr>
        <p:txBody>
          <a:bodyPr anchor="b">
            <a:normAutofit/>
          </a:bodyPr>
          <a:lstStyle>
            <a:lvl1pPr algn="l">
              <a:defRPr sz="4000">
                <a:effectLst/>
              </a:defRPr>
            </a:lvl1pPr>
          </a:lstStyle>
          <a:p>
            <a:r>
              <a:rPr lang="ja-JP" altLang="en-US"/>
              <a:t>マスター タイトルの書式設定</a:t>
            </a:r>
            <a:endParaRPr lang="en-US" dirty="0"/>
          </a:p>
        </p:txBody>
      </p:sp>
      <p:sp>
        <p:nvSpPr>
          <p:cNvPr id="16" name="正方形/長方形 15"/>
          <p:cNvSpPr/>
          <p:nvPr userDrawn="1"/>
        </p:nvSpPr>
        <p:spPr>
          <a:xfrm>
            <a:off x="0" y="0"/>
            <a:ext cx="12192000" cy="5495827"/>
          </a:xfrm>
          <a:prstGeom prst="rect">
            <a:avLst/>
          </a:prstGeom>
          <a:solidFill>
            <a:srgbClr val="008EB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kumimoji="1" lang="ja-JP" altLang="en-US" sz="1200">
                <a:solidFill>
                  <a:schemeClr val="accent2">
                    <a:lumMod val="50000"/>
                  </a:schemeClr>
                </a:solidFill>
              </a:rPr>
              <a:t>　　　</a:t>
            </a:r>
            <a:endParaRPr kumimoji="1" lang="ja-JP" altLang="en-US" sz="1200" dirty="0">
              <a:solidFill>
                <a:schemeClr val="accent2">
                  <a:lumMod val="50000"/>
                </a:schemeClr>
              </a:solidFill>
            </a:endParaRPr>
          </a:p>
        </p:txBody>
      </p:sp>
      <p:sp>
        <p:nvSpPr>
          <p:cNvPr id="17" name="正方形/長方形 16"/>
          <p:cNvSpPr/>
          <p:nvPr userDrawn="1"/>
        </p:nvSpPr>
        <p:spPr>
          <a:xfrm>
            <a:off x="0" y="0"/>
            <a:ext cx="12192000" cy="5495827"/>
          </a:xfrm>
          <a:prstGeom prst="rect">
            <a:avLst/>
          </a:prstGeom>
          <a:solidFill>
            <a:srgbClr val="008EB8"/>
          </a:solidFill>
          <a:ln w="3175" cap="flat" cmpd="sng" algn="ctr">
            <a:noFill/>
            <a:prstDash val="solid"/>
            <a:miter lim="800000"/>
          </a:ln>
          <a:effectLst/>
        </p:spPr>
        <p:txBody>
          <a:bodyPr wrap="none" lIns="36000" rIns="36000" rtlCol="0" anchor="ctr" anchorCtr="0"/>
          <a:lstStyle/>
          <a:p>
            <a:pPr marL="0" marR="0" lvl="0" indent="0" algn="ctr" defTabSz="914400" eaLnBrk="1" fontAlgn="auto" latinLnBrk="0" hangingPunct="1">
              <a:lnSpc>
                <a:spcPct val="100000"/>
              </a:lnSpc>
              <a:spcBef>
                <a:spcPts val="0"/>
              </a:spcBef>
              <a:spcAft>
                <a:spcPts val="0"/>
              </a:spcAft>
              <a:buClrTx/>
              <a:buSzTx/>
              <a:buFontTx/>
              <a:buNone/>
              <a:defRPr/>
            </a:pPr>
            <a:r>
              <a:rPr kumimoji="0" lang="ja-JP" altLang="en-US" sz="1200" b="0" i="0" u="none" strike="noStrike" kern="0" cap="none" spc="0" normalizeH="0" baseline="0" noProof="0">
                <a:ln>
                  <a:noFill/>
                </a:ln>
                <a:solidFill>
                  <a:srgbClr val="ED7D31">
                    <a:lumMod val="50000"/>
                  </a:srgbClr>
                </a:solidFill>
                <a:effectLst/>
                <a:uLnTx/>
                <a:uFillTx/>
                <a:latin typeface="游ゴシック" panose="020B0400000000000000" charset="-128"/>
                <a:ea typeface="游ゴシック" panose="020B0400000000000000" charset="-128"/>
                <a:cs typeface="+mn-cs"/>
              </a:rPr>
              <a:t>　　　</a:t>
            </a:r>
            <a:endParaRPr kumimoji="0" lang="ja-JP" altLang="en-US" sz="1200" b="0" i="0" u="none" strike="noStrike" kern="0" cap="none" spc="0" normalizeH="0" baseline="0" noProof="0" dirty="0">
              <a:ln>
                <a:noFill/>
              </a:ln>
              <a:solidFill>
                <a:srgbClr val="ED7D31">
                  <a:lumMod val="50000"/>
                </a:srgbClr>
              </a:solidFill>
              <a:effectLst/>
              <a:uLnTx/>
              <a:uFillTx/>
              <a:latin typeface="游ゴシック" panose="020B0400000000000000" charset="-128"/>
              <a:ea typeface="游ゴシック" panose="020B0400000000000000" charset="-128"/>
              <a:cs typeface="+mn-cs"/>
            </a:endParaRPr>
          </a:p>
        </p:txBody>
      </p:sp>
      <p:pic>
        <p:nvPicPr>
          <p:cNvPr id="22" name="図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7884" y="5513358"/>
            <a:ext cx="3434525" cy="1087750"/>
          </a:xfrm>
          <a:prstGeom prst="rect">
            <a:avLst/>
          </a:prstGeom>
        </p:spPr>
      </p:pic>
      <p:pic>
        <p:nvPicPr>
          <p:cNvPr id="23" name="図 22"/>
          <p:cNvPicPr>
            <a:picLocks noChangeAspect="1"/>
          </p:cNvPicPr>
          <p:nvPr userDrawn="1"/>
        </p:nvPicPr>
        <p:blipFill>
          <a:blip r:embed="rId3">
            <a:alphaModFix amt="30000"/>
          </a:blip>
          <a:stretch>
            <a:fillRect/>
          </a:stretch>
        </p:blipFill>
        <p:spPr>
          <a:xfrm>
            <a:off x="4710982" y="-5452628"/>
            <a:ext cx="9587941" cy="11305486"/>
          </a:xfrm>
          <a:prstGeom prst="rect">
            <a:avLst/>
          </a:prstGeom>
        </p:spPr>
      </p:pic>
      <p:sp>
        <p:nvSpPr>
          <p:cNvPr id="24" name="コンテンツ プレースホルダ 7"/>
          <p:cNvSpPr>
            <a:spLocks noGrp="1"/>
          </p:cNvSpPr>
          <p:nvPr>
            <p:ph sz="quarter" idx="10"/>
          </p:nvPr>
        </p:nvSpPr>
        <p:spPr>
          <a:xfrm>
            <a:off x="583826" y="2315737"/>
            <a:ext cx="10944735" cy="719517"/>
          </a:xfrm>
          <a:prstGeom prst="rect">
            <a:avLst/>
          </a:prstGeom>
        </p:spPr>
        <p:txBody>
          <a:bodyPr/>
          <a:lstStyle>
            <a:lvl1pPr marL="0" indent="0" algn="just">
              <a:buClr>
                <a:srgbClr val="286596"/>
              </a:buClr>
              <a:buSzPct val="68000"/>
              <a:buFont typeface="Wingdings" panose="05000000000000000000" pitchFamily="2" charset="2"/>
              <a:buNone/>
              <a:defRPr sz="4000" baseline="0">
                <a:solidFill>
                  <a:schemeClr val="bg1"/>
                </a:solidFill>
                <a:latin typeface="メイリオ" panose="020B0604030504040204" charset="-128"/>
                <a:ea typeface="メイリオ" panose="020B0604030504040204" charset="-128"/>
                <a:cs typeface="メイリオ" panose="020B0604030504040204" charset="-128"/>
              </a:defRPr>
            </a:lvl1pPr>
            <a:lvl2pPr marL="548005" indent="-273050" algn="just">
              <a:buClr>
                <a:srgbClr val="286596"/>
              </a:buClr>
              <a:buSzPct val="68000"/>
              <a:buFont typeface="Wingdings" panose="05000000000000000000" pitchFamily="2" charset="2"/>
              <a:buChar char="ü"/>
              <a:defRPr sz="1800" baseline="0">
                <a:solidFill>
                  <a:srgbClr val="595959"/>
                </a:solidFill>
                <a:latin typeface="Arial Unicode MS" pitchFamily="50" charset="-128"/>
              </a:defRPr>
            </a:lvl2pPr>
            <a:lvl3pPr marL="822325" indent="-228600" algn="just">
              <a:buClr>
                <a:srgbClr val="286596"/>
              </a:buClr>
              <a:buSzPct val="100000"/>
              <a:buFont typeface="Arial Unicode MS" pitchFamily="50" charset="-128"/>
              <a:buChar char="⁻"/>
              <a:defRPr sz="1600" baseline="0">
                <a:solidFill>
                  <a:srgbClr val="595959"/>
                </a:solidFill>
                <a:latin typeface="Arial Unicode MS" pitchFamily="50" charset="-128"/>
              </a:defRPr>
            </a:lvl3pPr>
            <a:lvl4pPr marL="1097280" indent="-228600" algn="just">
              <a:buSzPct val="68000"/>
              <a:buFont typeface="Wingdings" panose="05000000000000000000" pitchFamily="2" charset="2"/>
              <a:buChar char="l"/>
              <a:defRPr sz="1400" baseline="0">
                <a:solidFill>
                  <a:srgbClr val="595959"/>
                </a:solidFill>
                <a:latin typeface="Arial Unicode MS" pitchFamily="50" charset="-128"/>
              </a:defRPr>
            </a:lvl4pPr>
            <a:lvl5pPr marL="1371600" indent="-228600" algn="just">
              <a:buSzPct val="68000"/>
              <a:buFont typeface="Wingdings" panose="05000000000000000000" pitchFamily="2" charset="2"/>
              <a:buChar char="l"/>
              <a:defRPr sz="1200" baseline="0">
                <a:solidFill>
                  <a:srgbClr val="595959"/>
                </a:solidFill>
                <a:latin typeface="Arial Unicode MS" pitchFamily="50" charset="-128"/>
              </a:defRPr>
            </a:lvl5pPr>
          </a:lstStyle>
          <a:p>
            <a:pPr lvl="0"/>
            <a:r>
              <a:rPr lang="ja-JP" altLang="en-US" dirty="0"/>
              <a:t>マスター テキストの書式設定</a:t>
            </a:r>
            <a:endParaRPr lang="ja-JP" altLang="en-US" dirty="0"/>
          </a:p>
        </p:txBody>
      </p:sp>
      <p:sp>
        <p:nvSpPr>
          <p:cNvPr id="25" name="コンテンツ プレースホルダ 7"/>
          <p:cNvSpPr>
            <a:spLocks noGrp="1"/>
          </p:cNvSpPr>
          <p:nvPr>
            <p:ph sz="quarter" idx="13"/>
          </p:nvPr>
        </p:nvSpPr>
        <p:spPr>
          <a:xfrm>
            <a:off x="583826" y="3155146"/>
            <a:ext cx="10944735" cy="509654"/>
          </a:xfrm>
          <a:prstGeom prst="rect">
            <a:avLst/>
          </a:prstGeom>
        </p:spPr>
        <p:txBody>
          <a:bodyPr/>
          <a:lstStyle>
            <a:lvl1pPr marL="0" indent="0" algn="just">
              <a:buClr>
                <a:srgbClr val="286596"/>
              </a:buClr>
              <a:buSzPct val="68000"/>
              <a:buFont typeface="Wingdings" panose="05000000000000000000" pitchFamily="2" charset="2"/>
              <a:buNone/>
              <a:defRPr sz="2400" baseline="0">
                <a:solidFill>
                  <a:srgbClr val="595959"/>
                </a:solidFill>
                <a:latin typeface="メイリオ" panose="020B0604030504040204" charset="-128"/>
                <a:ea typeface="メイリオ" panose="020B0604030504040204" charset="-128"/>
                <a:cs typeface="メイリオ" panose="020B0604030504040204" charset="-128"/>
              </a:defRPr>
            </a:lvl1pPr>
            <a:lvl2pPr marL="274955" indent="0" algn="just">
              <a:buClr>
                <a:srgbClr val="286596"/>
              </a:buClr>
              <a:buSzPct val="68000"/>
              <a:buFont typeface="Wingdings" panose="05000000000000000000" pitchFamily="2" charset="2"/>
              <a:buNone/>
              <a:defRPr sz="1800" baseline="0">
                <a:solidFill>
                  <a:srgbClr val="595959"/>
                </a:solidFill>
                <a:latin typeface="Arial Unicode MS" pitchFamily="50" charset="-128"/>
              </a:defRPr>
            </a:lvl2pPr>
            <a:lvl3pPr marL="593725" indent="0" algn="just">
              <a:buClr>
                <a:srgbClr val="286596"/>
              </a:buClr>
              <a:buSzPct val="100000"/>
              <a:buFont typeface="Arial Unicode MS" pitchFamily="50" charset="-128"/>
              <a:buNone/>
              <a:defRPr sz="1600" baseline="0">
                <a:solidFill>
                  <a:srgbClr val="595959"/>
                </a:solidFill>
                <a:latin typeface="Arial Unicode MS" pitchFamily="50" charset="-128"/>
              </a:defRPr>
            </a:lvl3pPr>
            <a:lvl4pPr marL="868680" indent="0" algn="just">
              <a:buSzPct val="68000"/>
              <a:buFont typeface="Wingdings" panose="05000000000000000000" pitchFamily="2" charset="2"/>
              <a:buNone/>
              <a:defRPr sz="1400" baseline="0">
                <a:solidFill>
                  <a:srgbClr val="595959"/>
                </a:solidFill>
                <a:latin typeface="Arial Unicode MS" pitchFamily="50" charset="-128"/>
              </a:defRPr>
            </a:lvl4pPr>
            <a:lvl5pPr marL="1143000" indent="0" algn="just">
              <a:buSzPct val="68000"/>
              <a:buFont typeface="Wingdings" panose="05000000000000000000" pitchFamily="2" charset="2"/>
              <a:buNone/>
              <a:defRPr sz="1200" baseline="0">
                <a:solidFill>
                  <a:srgbClr val="595959"/>
                </a:solidFill>
                <a:latin typeface="Arial Unicode MS" pitchFamily="50" charset="-128"/>
              </a:defRPr>
            </a:lvl5pPr>
          </a:lstStyle>
          <a:p>
            <a:pPr lvl="0"/>
            <a:r>
              <a:rPr lang="ja-JP" altLang="en-US" dirty="0"/>
              <a:t>マスター テキストの書式設定</a:t>
            </a:r>
            <a:endParaRPr lang="ja-JP" altLang="en-US" dirty="0"/>
          </a:p>
        </p:txBody>
      </p:sp>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9967" y="5614171"/>
            <a:ext cx="1057275" cy="1133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背景＆書式のみ">
    <p:spTree>
      <p:nvGrpSpPr>
        <p:cNvPr id="1" name=""/>
        <p:cNvGrpSpPr/>
        <p:nvPr/>
      </p:nvGrpSpPr>
      <p:grpSpPr>
        <a:xfrm>
          <a:off x="0" y="0"/>
          <a:ext cx="0" cy="0"/>
          <a:chOff x="0" y="0"/>
          <a:chExt cx="0" cy="0"/>
        </a:xfrm>
      </p:grpSpPr>
      <p:sp>
        <p:nvSpPr>
          <p:cNvPr id="8" name="正方形/長方形 7"/>
          <p:cNvSpPr/>
          <p:nvPr userDrawn="1"/>
        </p:nvSpPr>
        <p:spPr>
          <a:xfrm>
            <a:off x="0" y="0"/>
            <a:ext cx="12192000" cy="682906"/>
          </a:xfrm>
          <a:prstGeom prst="rect">
            <a:avLst/>
          </a:prstGeom>
          <a:solidFill>
            <a:srgbClr val="008EB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kumimoji="1" lang="ja-JP" altLang="en-US" sz="1200">
                <a:solidFill>
                  <a:schemeClr val="accent2">
                    <a:lumMod val="50000"/>
                  </a:schemeClr>
                </a:solidFill>
              </a:rPr>
              <a:t>　　　</a:t>
            </a:r>
            <a:endParaRPr kumimoji="1" lang="ja-JP" altLang="en-US" sz="1200" dirty="0">
              <a:solidFill>
                <a:schemeClr val="accent2">
                  <a:lumMod val="50000"/>
                </a:schemeClr>
              </a:solidFill>
            </a:endParaRPr>
          </a:p>
        </p:txBody>
      </p:sp>
      <p:sp>
        <p:nvSpPr>
          <p:cNvPr id="9" name="日付プレースホルダー 6"/>
          <p:cNvSpPr>
            <a:spLocks noGrp="1"/>
          </p:cNvSpPr>
          <p:nvPr>
            <p:ph type="dt" sz="half" idx="10"/>
          </p:nvPr>
        </p:nvSpPr>
        <p:spPr>
          <a:xfrm>
            <a:off x="9827045" y="6356350"/>
            <a:ext cx="1488195" cy="365125"/>
          </a:xfrm>
          <a:prstGeom prst="rect">
            <a:avLst/>
          </a:prstGeom>
        </p:spPr>
        <p:txBody>
          <a:bodyPr/>
          <a:lstStyle/>
          <a:p>
            <a:fld id="{04168FAC-2D62-CA46-80AC-56AA11D7C52B}" type="datetimeFigureOut">
              <a:rPr kumimoji="1" lang="ja-JP" altLang="en-US" smtClean="0"/>
            </a:fld>
            <a:endParaRPr kumimoji="1" lang="ja-JP" altLang="en-US"/>
          </a:p>
        </p:txBody>
      </p:sp>
      <p:sp>
        <p:nvSpPr>
          <p:cNvPr id="10" name="スライド番号プレースホルダー 7"/>
          <p:cNvSpPr>
            <a:spLocks noGrp="1"/>
          </p:cNvSpPr>
          <p:nvPr>
            <p:ph type="sldNum" sz="quarter" idx="11"/>
          </p:nvPr>
        </p:nvSpPr>
        <p:spPr>
          <a:xfrm>
            <a:off x="11402458" y="6356350"/>
            <a:ext cx="656422" cy="365125"/>
          </a:xfrm>
          <a:prstGeom prst="rect">
            <a:avLst/>
          </a:prstGeom>
        </p:spPr>
        <p:txBody>
          <a:bodyPr/>
          <a:lstStyle/>
          <a:p>
            <a:fld id="{152461B1-CE55-C647-B6F9-42071411A208}" type="slidenum">
              <a:rPr kumimoji="1" lang="ja-JP" altLang="en-US" smtClean="0"/>
            </a:fld>
            <a:endParaRPr kumimoji="1" lang="ja-JP" altLang="en-US"/>
          </a:p>
        </p:txBody>
      </p:sp>
      <p:sp>
        <p:nvSpPr>
          <p:cNvPr id="11" name="コンテンツ プレースホルダー 2"/>
          <p:cNvSpPr>
            <a:spLocks noGrp="1"/>
          </p:cNvSpPr>
          <p:nvPr>
            <p:ph idx="1"/>
          </p:nvPr>
        </p:nvSpPr>
        <p:spPr>
          <a:xfrm>
            <a:off x="845820" y="994410"/>
            <a:ext cx="10980420" cy="5089397"/>
          </a:xfrm>
          <a:prstGeom prst="rect">
            <a:avLst/>
          </a:prstGeom>
        </p:spPr>
        <p:txBody>
          <a:bodyPr/>
          <a:lstStyle>
            <a:lvl1pPr>
              <a:defRPr sz="2200">
                <a:solidFill>
                  <a:srgbClr val="5A5A5A"/>
                </a:solidFill>
                <a:latin typeface="メイリオ" panose="020B0604030504040204" charset="-128"/>
                <a:ea typeface="メイリオ" panose="020B0604030504040204" charset="-128"/>
                <a:cs typeface="メイリオ" panose="020B0604030504040204" charset="-128"/>
              </a:defRPr>
            </a:lvl1pPr>
            <a:lvl2pPr>
              <a:defRPr>
                <a:solidFill>
                  <a:srgbClr val="5A5A5A"/>
                </a:solidFill>
                <a:latin typeface="メイリオ" panose="020B0604030504040204" charset="-128"/>
                <a:ea typeface="メイリオ" panose="020B0604030504040204" charset="-128"/>
                <a:cs typeface="メイリオ" panose="020B0604030504040204" charset="-128"/>
              </a:defRPr>
            </a:lvl2pPr>
            <a:lvl3pPr>
              <a:defRPr>
                <a:solidFill>
                  <a:srgbClr val="5A5A5A"/>
                </a:solidFill>
                <a:latin typeface="メイリオ" panose="020B0604030504040204" charset="-128"/>
                <a:ea typeface="メイリオ" panose="020B0604030504040204" charset="-128"/>
                <a:cs typeface="メイリオ" panose="020B0604030504040204" charset="-128"/>
              </a:defRPr>
            </a:lvl3pPr>
            <a:lvl4pPr>
              <a:defRPr>
                <a:solidFill>
                  <a:srgbClr val="5A5A5A"/>
                </a:solidFill>
                <a:latin typeface="メイリオ" panose="020B0604030504040204" charset="-128"/>
                <a:ea typeface="メイリオ" panose="020B0604030504040204" charset="-128"/>
                <a:cs typeface="メイリオ" panose="020B0604030504040204" charset="-128"/>
              </a:defRPr>
            </a:lvl4pPr>
            <a:lvl5pPr>
              <a:defRPr>
                <a:solidFill>
                  <a:srgbClr val="5A5A5A"/>
                </a:solidFill>
                <a:latin typeface="メイリオ" panose="020B0604030504040204" charset="-128"/>
                <a:ea typeface="メイリオ" panose="020B0604030504040204" charset="-128"/>
                <a:cs typeface="メイリオ" panose="020B0604030504040204" charset="-128"/>
              </a:defRPr>
            </a:lvl5pPr>
          </a:lstStyle>
          <a:p>
            <a:pPr lvl="0"/>
            <a:r>
              <a:rPr kumimoji="1" lang="ja-JP" altLang="en-US" dirty="0"/>
              <a:t>マスター テキストの書式設定</a:t>
            </a:r>
            <a:endParaRPr kumimoji="1" lang="ja-JP" altLang="en-US" dirty="0"/>
          </a:p>
          <a:p>
            <a:pPr lvl="1"/>
            <a:r>
              <a:rPr kumimoji="1" lang="ja-JP" altLang="en-US" dirty="0"/>
              <a:t>第 </a:t>
            </a:r>
            <a:r>
              <a:rPr kumimoji="1" lang="en-US" altLang="ja-JP" dirty="0"/>
              <a:t>2 </a:t>
            </a:r>
            <a:r>
              <a:rPr kumimoji="1" lang="ja-JP" altLang="en-US" dirty="0"/>
              <a:t>レベル</a:t>
            </a:r>
            <a:endParaRPr kumimoji="1" lang="ja-JP" altLang="en-US" dirty="0"/>
          </a:p>
          <a:p>
            <a:pPr lvl="2"/>
            <a:r>
              <a:rPr kumimoji="1" lang="ja-JP" altLang="en-US" dirty="0"/>
              <a:t>第 </a:t>
            </a:r>
            <a:r>
              <a:rPr kumimoji="1" lang="en-US" altLang="ja-JP" dirty="0"/>
              <a:t>3 </a:t>
            </a:r>
            <a:r>
              <a:rPr kumimoji="1" lang="ja-JP" altLang="en-US" dirty="0"/>
              <a:t>レベル</a:t>
            </a:r>
            <a:endParaRPr kumimoji="1" lang="ja-JP" altLang="en-US" dirty="0"/>
          </a:p>
          <a:p>
            <a:pPr lvl="3"/>
            <a:r>
              <a:rPr kumimoji="1" lang="ja-JP" altLang="en-US" dirty="0"/>
              <a:t>第 </a:t>
            </a:r>
            <a:r>
              <a:rPr kumimoji="1" lang="en-US" altLang="ja-JP" dirty="0"/>
              <a:t>4 </a:t>
            </a:r>
            <a:r>
              <a:rPr kumimoji="1" lang="ja-JP" altLang="en-US" dirty="0"/>
              <a:t>レベル</a:t>
            </a:r>
            <a:endParaRPr kumimoji="1" lang="ja-JP" altLang="en-US" dirty="0"/>
          </a:p>
          <a:p>
            <a:pPr lvl="4"/>
            <a:r>
              <a:rPr kumimoji="1" lang="ja-JP" altLang="en-US" dirty="0"/>
              <a:t>第 </a:t>
            </a:r>
            <a:r>
              <a:rPr kumimoji="1" lang="en-US" altLang="ja-JP" dirty="0"/>
              <a:t>5 </a:t>
            </a:r>
            <a:r>
              <a:rPr kumimoji="1" lang="ja-JP" altLang="en-US" dirty="0"/>
              <a:t>レベル</a:t>
            </a:r>
            <a:endParaRPr kumimoji="1" lang="ja-JP" altLang="en-US" dirty="0"/>
          </a:p>
        </p:txBody>
      </p:sp>
      <p:pic>
        <p:nvPicPr>
          <p:cNvPr id="12" name="図 11"/>
          <p:cNvPicPr>
            <a:picLocks noChangeAspect="1"/>
          </p:cNvPicPr>
          <p:nvPr userDrawn="1"/>
        </p:nvPicPr>
        <p:blipFill>
          <a:blip r:embed="rId2">
            <a:alphaModFix amt="30000"/>
          </a:blip>
          <a:stretch>
            <a:fillRect/>
          </a:stretch>
        </p:blipFill>
        <p:spPr>
          <a:xfrm>
            <a:off x="11343187" y="-492890"/>
            <a:ext cx="997168" cy="1175796"/>
          </a:xfrm>
          <a:prstGeom prst="rect">
            <a:avLst/>
          </a:prstGeom>
        </p:spPr>
      </p:pic>
      <p:sp>
        <p:nvSpPr>
          <p:cNvPr id="13" name="フッター プレースホルダー 2"/>
          <p:cNvSpPr txBox="1"/>
          <p:nvPr userDrawn="1"/>
        </p:nvSpPr>
        <p:spPr>
          <a:xfrm>
            <a:off x="3628" y="6611257"/>
            <a:ext cx="4114800" cy="240844"/>
          </a:xfrm>
          <a:prstGeom prst="rect">
            <a:avLst/>
          </a:prstGeom>
        </p:spPr>
        <p:txBody>
          <a:bodyPr vert="horz" lIns="91440" tIns="45720" rIns="91440" bIns="45720" rtlCol="0" anchor="ctr"/>
          <a:lstStyle>
            <a:defPPr>
              <a:defRPr lang="ja-JP"/>
            </a:defPPr>
            <a:lvl1pPr marL="0" marR="0" indent="0" algn="ctr" defTabSz="914400" rtl="0" eaLnBrk="1" fontAlgn="base" latinLnBrk="0" hangingPunct="1">
              <a:lnSpc>
                <a:spcPct val="100000"/>
              </a:lnSpc>
              <a:spcBef>
                <a:spcPct val="0"/>
              </a:spcBef>
              <a:spcAft>
                <a:spcPct val="0"/>
              </a:spcAft>
              <a:buClrTx/>
              <a:buSzTx/>
              <a:buFontTx/>
              <a:buNone/>
              <a:defRPr kumimoji="1" sz="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defRPr/>
            </a:pPr>
            <a:r>
              <a:rPr lang="en-US" altLang="ja-JP" sz="700" dirty="0">
                <a:solidFill>
                  <a:prstClr val="black"/>
                </a:solidFill>
              </a:rPr>
              <a:t>Copyright © </a:t>
            </a:r>
            <a:r>
              <a:rPr lang="en-US" altLang="ja-JP" sz="700" dirty="0" err="1">
                <a:solidFill>
                  <a:prstClr val="black"/>
                </a:solidFill>
              </a:rPr>
              <a:t>TeamSpirit</a:t>
            </a:r>
            <a:r>
              <a:rPr lang="en-US" altLang="ja-JP" sz="700" dirty="0">
                <a:solidFill>
                  <a:prstClr val="black"/>
                </a:solidFill>
              </a:rPr>
              <a:t> Inc. All Rights Reserved. </a:t>
            </a:r>
            <a:endParaRPr lang="ja-JP" altLang="en-US" sz="700" dirty="0">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背景　/　機能">
    <p:spTree>
      <p:nvGrpSpPr>
        <p:cNvPr id="1" name=""/>
        <p:cNvGrpSpPr/>
        <p:nvPr/>
      </p:nvGrpSpPr>
      <p:grpSpPr>
        <a:xfrm>
          <a:off x="0" y="0"/>
          <a:ext cx="0" cy="0"/>
          <a:chOff x="0" y="0"/>
          <a:chExt cx="0" cy="0"/>
        </a:xfrm>
      </p:grpSpPr>
      <p:sp>
        <p:nvSpPr>
          <p:cNvPr id="11" name="日付プレースホルダー 3"/>
          <p:cNvSpPr>
            <a:spLocks noGrp="1"/>
          </p:cNvSpPr>
          <p:nvPr>
            <p:ph type="dt" sz="half" idx="10"/>
          </p:nvPr>
        </p:nvSpPr>
        <p:spPr>
          <a:xfrm>
            <a:off x="9827045" y="6356350"/>
            <a:ext cx="1488195" cy="365125"/>
          </a:xfrm>
          <a:prstGeom prst="rect">
            <a:avLst/>
          </a:prstGeom>
        </p:spPr>
        <p:txBody>
          <a:bodyPr/>
          <a:lstStyle/>
          <a:p>
            <a:fld id="{04168FAC-2D62-CA46-80AC-56AA11D7C52B}" type="datetimeFigureOut">
              <a:rPr kumimoji="1" lang="ja-JP" altLang="en-US" smtClean="0"/>
            </a:fld>
            <a:endParaRPr kumimoji="1" lang="ja-JP" altLang="en-US"/>
          </a:p>
        </p:txBody>
      </p:sp>
      <p:sp>
        <p:nvSpPr>
          <p:cNvPr id="14" name="スライド番号プレースホルダー 5"/>
          <p:cNvSpPr>
            <a:spLocks noGrp="1"/>
          </p:cNvSpPr>
          <p:nvPr>
            <p:ph type="sldNum" sz="quarter" idx="12"/>
          </p:nvPr>
        </p:nvSpPr>
        <p:spPr>
          <a:xfrm>
            <a:off x="11402458" y="6356350"/>
            <a:ext cx="656422" cy="365125"/>
          </a:xfrm>
          <a:prstGeom prst="rect">
            <a:avLst/>
          </a:prstGeom>
        </p:spPr>
        <p:txBody>
          <a:bodyPr/>
          <a:lstStyle/>
          <a:p>
            <a:fld id="{152461B1-CE55-C647-B6F9-42071411A208}" type="slidenum">
              <a:rPr kumimoji="1" lang="ja-JP" altLang="en-US" smtClean="0"/>
            </a:fld>
            <a:endParaRPr kumimoji="1" lang="ja-JP" altLang="en-US"/>
          </a:p>
        </p:txBody>
      </p:sp>
      <p:sp>
        <p:nvSpPr>
          <p:cNvPr id="15" name="正方形/長方形 14"/>
          <p:cNvSpPr/>
          <p:nvPr userDrawn="1"/>
        </p:nvSpPr>
        <p:spPr>
          <a:xfrm>
            <a:off x="3628" y="0"/>
            <a:ext cx="12192000" cy="3424891"/>
          </a:xfrm>
          <a:prstGeom prst="rect">
            <a:avLst/>
          </a:prstGeom>
          <a:solidFill>
            <a:srgbClr val="008EB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kumimoji="1" lang="ja-JP" altLang="en-US" sz="1200">
                <a:solidFill>
                  <a:schemeClr val="accent2">
                    <a:lumMod val="50000"/>
                  </a:schemeClr>
                </a:solidFill>
              </a:rPr>
              <a:t>　　　</a:t>
            </a:r>
            <a:endParaRPr kumimoji="1" lang="ja-JP" altLang="en-US" sz="1200" dirty="0">
              <a:solidFill>
                <a:schemeClr val="accent2">
                  <a:lumMod val="50000"/>
                </a:schemeClr>
              </a:solidFill>
            </a:endParaRPr>
          </a:p>
        </p:txBody>
      </p:sp>
      <p:sp>
        <p:nvSpPr>
          <p:cNvPr id="16" name="コンテンツ プレースホルダ 7"/>
          <p:cNvSpPr>
            <a:spLocks noGrp="1"/>
          </p:cNvSpPr>
          <p:nvPr>
            <p:ph sz="quarter" idx="1"/>
          </p:nvPr>
        </p:nvSpPr>
        <p:spPr>
          <a:xfrm>
            <a:off x="654357" y="2660404"/>
            <a:ext cx="10944735" cy="719517"/>
          </a:xfrm>
          <a:prstGeom prst="rect">
            <a:avLst/>
          </a:prstGeom>
        </p:spPr>
        <p:txBody>
          <a:bodyPr/>
          <a:lstStyle>
            <a:lvl1pPr marL="0" indent="0" algn="just">
              <a:buClr>
                <a:srgbClr val="286596"/>
              </a:buClr>
              <a:buSzPct val="68000"/>
              <a:buFont typeface="Wingdings" panose="05000000000000000000" pitchFamily="2" charset="2"/>
              <a:buNone/>
              <a:defRPr sz="4000" baseline="0">
                <a:solidFill>
                  <a:schemeClr val="bg1"/>
                </a:solidFill>
                <a:latin typeface="メイリオ" panose="020B0604030504040204" charset="-128"/>
                <a:ea typeface="メイリオ" panose="020B0604030504040204" charset="-128"/>
                <a:cs typeface="メイリオ" panose="020B0604030504040204" charset="-128"/>
              </a:defRPr>
            </a:lvl1pPr>
            <a:lvl2pPr marL="548005" indent="-273050" algn="just">
              <a:buClr>
                <a:srgbClr val="286596"/>
              </a:buClr>
              <a:buSzPct val="68000"/>
              <a:buFont typeface="Wingdings" panose="05000000000000000000" pitchFamily="2" charset="2"/>
              <a:buChar char="ü"/>
              <a:defRPr sz="1800" baseline="0">
                <a:solidFill>
                  <a:srgbClr val="595959"/>
                </a:solidFill>
                <a:latin typeface="Arial Unicode MS" pitchFamily="50" charset="-128"/>
              </a:defRPr>
            </a:lvl2pPr>
            <a:lvl3pPr marL="822325" indent="-228600" algn="just">
              <a:buClr>
                <a:srgbClr val="286596"/>
              </a:buClr>
              <a:buSzPct val="100000"/>
              <a:buFont typeface="Arial Unicode MS" pitchFamily="50" charset="-128"/>
              <a:buChar char="⁻"/>
              <a:defRPr sz="1600" baseline="0">
                <a:solidFill>
                  <a:srgbClr val="595959"/>
                </a:solidFill>
                <a:latin typeface="Arial Unicode MS" pitchFamily="50" charset="-128"/>
              </a:defRPr>
            </a:lvl3pPr>
            <a:lvl4pPr marL="1097280" indent="-228600" algn="just">
              <a:buSzPct val="68000"/>
              <a:buFont typeface="Wingdings" panose="05000000000000000000" pitchFamily="2" charset="2"/>
              <a:buChar char="l"/>
              <a:defRPr sz="1400" baseline="0">
                <a:solidFill>
                  <a:srgbClr val="595959"/>
                </a:solidFill>
                <a:latin typeface="Arial Unicode MS" pitchFamily="50" charset="-128"/>
              </a:defRPr>
            </a:lvl4pPr>
            <a:lvl5pPr marL="1371600" indent="-228600" algn="just">
              <a:buSzPct val="68000"/>
              <a:buFont typeface="Wingdings" panose="05000000000000000000" pitchFamily="2" charset="2"/>
              <a:buChar char="l"/>
              <a:defRPr sz="1200" baseline="0">
                <a:solidFill>
                  <a:srgbClr val="595959"/>
                </a:solidFill>
                <a:latin typeface="Arial Unicode MS" pitchFamily="50" charset="-128"/>
              </a:defRPr>
            </a:lvl5pPr>
          </a:lstStyle>
          <a:p>
            <a:pPr lvl="0"/>
            <a:r>
              <a:rPr lang="ja-JP" altLang="en-US" dirty="0"/>
              <a:t>マスター テキストの書式設定</a:t>
            </a:r>
            <a:endParaRPr lang="ja-JP" altLang="en-US" dirty="0"/>
          </a:p>
        </p:txBody>
      </p:sp>
      <p:sp>
        <p:nvSpPr>
          <p:cNvPr id="17" name="コンテンツ プレースホルダ 7"/>
          <p:cNvSpPr>
            <a:spLocks noGrp="1"/>
          </p:cNvSpPr>
          <p:nvPr>
            <p:ph sz="quarter" idx="13"/>
          </p:nvPr>
        </p:nvSpPr>
        <p:spPr>
          <a:xfrm>
            <a:off x="654357" y="3499813"/>
            <a:ext cx="10944735" cy="509654"/>
          </a:xfrm>
          <a:prstGeom prst="rect">
            <a:avLst/>
          </a:prstGeom>
        </p:spPr>
        <p:txBody>
          <a:bodyPr/>
          <a:lstStyle>
            <a:lvl1pPr marL="0" indent="0" algn="just">
              <a:buClr>
                <a:srgbClr val="286596"/>
              </a:buClr>
              <a:buSzPct val="68000"/>
              <a:buFont typeface="Wingdings" panose="05000000000000000000" pitchFamily="2" charset="2"/>
              <a:buNone/>
              <a:defRPr sz="2400" baseline="0">
                <a:solidFill>
                  <a:srgbClr val="595959"/>
                </a:solidFill>
                <a:latin typeface="メイリオ" panose="020B0604030504040204" charset="-128"/>
                <a:ea typeface="メイリオ" panose="020B0604030504040204" charset="-128"/>
                <a:cs typeface="メイリオ" panose="020B0604030504040204" charset="-128"/>
              </a:defRPr>
            </a:lvl1pPr>
            <a:lvl2pPr marL="274955" indent="0" algn="just">
              <a:buClr>
                <a:srgbClr val="286596"/>
              </a:buClr>
              <a:buSzPct val="68000"/>
              <a:buFont typeface="Wingdings" panose="05000000000000000000" pitchFamily="2" charset="2"/>
              <a:buNone/>
              <a:defRPr sz="1800" baseline="0">
                <a:solidFill>
                  <a:srgbClr val="595959"/>
                </a:solidFill>
                <a:latin typeface="Arial Unicode MS" pitchFamily="50" charset="-128"/>
              </a:defRPr>
            </a:lvl2pPr>
            <a:lvl3pPr marL="593725" indent="0" algn="just">
              <a:buClr>
                <a:srgbClr val="286596"/>
              </a:buClr>
              <a:buSzPct val="100000"/>
              <a:buFont typeface="Arial Unicode MS" pitchFamily="50" charset="-128"/>
              <a:buNone/>
              <a:defRPr sz="1600" baseline="0">
                <a:solidFill>
                  <a:srgbClr val="595959"/>
                </a:solidFill>
                <a:latin typeface="Arial Unicode MS" pitchFamily="50" charset="-128"/>
              </a:defRPr>
            </a:lvl3pPr>
            <a:lvl4pPr marL="868680" indent="0" algn="just">
              <a:buSzPct val="68000"/>
              <a:buFont typeface="Wingdings" panose="05000000000000000000" pitchFamily="2" charset="2"/>
              <a:buNone/>
              <a:defRPr sz="1400" baseline="0">
                <a:solidFill>
                  <a:srgbClr val="595959"/>
                </a:solidFill>
                <a:latin typeface="Arial Unicode MS" pitchFamily="50" charset="-128"/>
              </a:defRPr>
            </a:lvl4pPr>
            <a:lvl5pPr marL="1143000" indent="0" algn="just">
              <a:buSzPct val="68000"/>
              <a:buFont typeface="Wingdings" panose="05000000000000000000" pitchFamily="2" charset="2"/>
              <a:buNone/>
              <a:defRPr sz="1200" baseline="0">
                <a:solidFill>
                  <a:srgbClr val="595959"/>
                </a:solidFill>
                <a:latin typeface="Arial Unicode MS" pitchFamily="50" charset="-128"/>
              </a:defRPr>
            </a:lvl5pPr>
          </a:lstStyle>
          <a:p>
            <a:pPr lvl="0"/>
            <a:r>
              <a:rPr lang="ja-JP" altLang="en-US" dirty="0"/>
              <a:t>マスター テキストの書式設定</a:t>
            </a:r>
            <a:endParaRPr lang="ja-JP" altLang="en-US" dirty="0"/>
          </a:p>
        </p:txBody>
      </p:sp>
      <p:sp>
        <p:nvSpPr>
          <p:cNvPr id="18" name="フッター プレースホルダー 2"/>
          <p:cNvSpPr txBox="1"/>
          <p:nvPr userDrawn="1"/>
        </p:nvSpPr>
        <p:spPr>
          <a:xfrm>
            <a:off x="3628" y="6611257"/>
            <a:ext cx="4114800" cy="240844"/>
          </a:xfrm>
          <a:prstGeom prst="rect">
            <a:avLst/>
          </a:prstGeom>
        </p:spPr>
        <p:txBody>
          <a:bodyPr vert="horz" lIns="91440" tIns="45720" rIns="91440" bIns="45720" rtlCol="0" anchor="ctr"/>
          <a:lstStyle>
            <a:defPPr>
              <a:defRPr lang="ja-JP"/>
            </a:defPPr>
            <a:lvl1pPr marL="0" marR="0" indent="0" algn="ctr" defTabSz="914400" rtl="0" eaLnBrk="1" fontAlgn="base" latinLnBrk="0" hangingPunct="1">
              <a:lnSpc>
                <a:spcPct val="100000"/>
              </a:lnSpc>
              <a:spcBef>
                <a:spcPct val="0"/>
              </a:spcBef>
              <a:spcAft>
                <a:spcPct val="0"/>
              </a:spcAft>
              <a:buClrTx/>
              <a:buSzTx/>
              <a:buFontTx/>
              <a:buNone/>
              <a:defRPr kumimoji="1" sz="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defRPr/>
            </a:pPr>
            <a:r>
              <a:rPr lang="en-US" altLang="ja-JP" sz="700" dirty="0">
                <a:solidFill>
                  <a:prstClr val="black"/>
                </a:solidFill>
              </a:rPr>
              <a:t>Copyright © </a:t>
            </a:r>
            <a:r>
              <a:rPr lang="en-US" altLang="ja-JP" sz="700" dirty="0" err="1">
                <a:solidFill>
                  <a:prstClr val="black"/>
                </a:solidFill>
              </a:rPr>
              <a:t>TeamSpirit</a:t>
            </a:r>
            <a:r>
              <a:rPr lang="en-US" altLang="ja-JP" sz="700" dirty="0">
                <a:solidFill>
                  <a:prstClr val="black"/>
                </a:solidFill>
              </a:rPr>
              <a:t> Inc. All Rights Reserved. </a:t>
            </a:r>
            <a:endParaRPr lang="ja-JP" altLang="en-US" sz="700" dirty="0">
              <a:solidFill>
                <a:prstClr val="black"/>
              </a:solidFill>
            </a:endParaRPr>
          </a:p>
        </p:txBody>
      </p:sp>
      <p:pic>
        <p:nvPicPr>
          <p:cNvPr id="19" name="図 18"/>
          <p:cNvPicPr>
            <a:picLocks noChangeAspect="1"/>
          </p:cNvPicPr>
          <p:nvPr userDrawn="1"/>
        </p:nvPicPr>
        <p:blipFill>
          <a:blip r:embed="rId2">
            <a:alphaModFix amt="30000"/>
          </a:blip>
          <a:stretch>
            <a:fillRect/>
          </a:stretch>
        </p:blipFill>
        <p:spPr>
          <a:xfrm>
            <a:off x="7869845" y="-3362467"/>
            <a:ext cx="5756213" cy="678735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背景　/　雲">
    <p:spTree>
      <p:nvGrpSpPr>
        <p:cNvPr id="1" name=""/>
        <p:cNvGrpSpPr/>
        <p:nvPr/>
      </p:nvGrpSpPr>
      <p:grpSpPr>
        <a:xfrm>
          <a:off x="0" y="0"/>
          <a:ext cx="0" cy="0"/>
          <a:chOff x="0" y="0"/>
          <a:chExt cx="0" cy="0"/>
        </a:xfrm>
      </p:grpSpPr>
      <p:sp>
        <p:nvSpPr>
          <p:cNvPr id="12" name="正方形/長方形 11"/>
          <p:cNvSpPr/>
          <p:nvPr userDrawn="1"/>
        </p:nvSpPr>
        <p:spPr>
          <a:xfrm>
            <a:off x="0" y="0"/>
            <a:ext cx="12192000" cy="682906"/>
          </a:xfrm>
          <a:prstGeom prst="rect">
            <a:avLst/>
          </a:prstGeom>
          <a:solidFill>
            <a:srgbClr val="008EB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kumimoji="1" lang="ja-JP" altLang="en-US" sz="1200">
                <a:solidFill>
                  <a:schemeClr val="accent2">
                    <a:lumMod val="50000"/>
                  </a:schemeClr>
                </a:solidFill>
              </a:rPr>
              <a:t>　　　</a:t>
            </a:r>
            <a:endParaRPr kumimoji="1" lang="ja-JP" altLang="en-US" sz="1200" dirty="0">
              <a:solidFill>
                <a:schemeClr val="accent2">
                  <a:lumMod val="50000"/>
                </a:schemeClr>
              </a:solidFill>
            </a:endParaRPr>
          </a:p>
        </p:txBody>
      </p:sp>
      <p:sp>
        <p:nvSpPr>
          <p:cNvPr id="13" name="日付プレースホルダー 6"/>
          <p:cNvSpPr>
            <a:spLocks noGrp="1"/>
          </p:cNvSpPr>
          <p:nvPr>
            <p:ph type="dt" sz="half" idx="10"/>
          </p:nvPr>
        </p:nvSpPr>
        <p:spPr>
          <a:xfrm>
            <a:off x="9827045" y="6356350"/>
            <a:ext cx="1488195" cy="365125"/>
          </a:xfrm>
          <a:prstGeom prst="rect">
            <a:avLst/>
          </a:prstGeom>
        </p:spPr>
        <p:txBody>
          <a:bodyPr/>
          <a:lstStyle/>
          <a:p>
            <a:fld id="{04168FAC-2D62-CA46-80AC-56AA11D7C52B}" type="datetimeFigureOut">
              <a:rPr kumimoji="1" lang="ja-JP" altLang="en-US" smtClean="0"/>
            </a:fld>
            <a:endParaRPr kumimoji="1" lang="ja-JP" altLang="en-US"/>
          </a:p>
        </p:txBody>
      </p:sp>
      <p:sp>
        <p:nvSpPr>
          <p:cNvPr id="14" name="スライド番号プレースホルダー 7"/>
          <p:cNvSpPr>
            <a:spLocks noGrp="1"/>
          </p:cNvSpPr>
          <p:nvPr>
            <p:ph type="sldNum" sz="quarter" idx="11"/>
          </p:nvPr>
        </p:nvSpPr>
        <p:spPr>
          <a:xfrm>
            <a:off x="11402458" y="6356350"/>
            <a:ext cx="656422" cy="365125"/>
          </a:xfrm>
          <a:prstGeom prst="rect">
            <a:avLst/>
          </a:prstGeom>
        </p:spPr>
        <p:txBody>
          <a:bodyPr/>
          <a:lstStyle/>
          <a:p>
            <a:fld id="{152461B1-CE55-C647-B6F9-42071411A208}" type="slidenum">
              <a:rPr kumimoji="1" lang="ja-JP" altLang="en-US" smtClean="0"/>
            </a:fld>
            <a:endParaRPr kumimoji="1" lang="ja-JP" altLang="en-US"/>
          </a:p>
        </p:txBody>
      </p:sp>
      <p:sp>
        <p:nvSpPr>
          <p:cNvPr id="15" name="コンテンツ プレースホルダー 2"/>
          <p:cNvSpPr>
            <a:spLocks noGrp="1"/>
          </p:cNvSpPr>
          <p:nvPr>
            <p:ph idx="1"/>
          </p:nvPr>
        </p:nvSpPr>
        <p:spPr>
          <a:xfrm>
            <a:off x="845820" y="994410"/>
            <a:ext cx="10980420" cy="5089397"/>
          </a:xfrm>
          <a:prstGeom prst="rect">
            <a:avLst/>
          </a:prstGeom>
        </p:spPr>
        <p:txBody>
          <a:bodyPr/>
          <a:lstStyle>
            <a:lvl1pPr>
              <a:defRPr sz="2200">
                <a:solidFill>
                  <a:srgbClr val="5A5A5A"/>
                </a:solidFill>
                <a:latin typeface="メイリオ" panose="020B0604030504040204" charset="-128"/>
                <a:ea typeface="メイリオ" panose="020B0604030504040204" charset="-128"/>
                <a:cs typeface="メイリオ" panose="020B0604030504040204" charset="-128"/>
              </a:defRPr>
            </a:lvl1pPr>
            <a:lvl2pPr>
              <a:defRPr>
                <a:solidFill>
                  <a:srgbClr val="5A5A5A"/>
                </a:solidFill>
                <a:latin typeface="メイリオ" panose="020B0604030504040204" charset="-128"/>
                <a:ea typeface="メイリオ" panose="020B0604030504040204" charset="-128"/>
                <a:cs typeface="メイリオ" panose="020B0604030504040204" charset="-128"/>
              </a:defRPr>
            </a:lvl2pPr>
            <a:lvl3pPr>
              <a:defRPr>
                <a:solidFill>
                  <a:srgbClr val="5A5A5A"/>
                </a:solidFill>
                <a:latin typeface="メイリオ" panose="020B0604030504040204" charset="-128"/>
                <a:ea typeface="メイリオ" panose="020B0604030504040204" charset="-128"/>
                <a:cs typeface="メイリオ" panose="020B0604030504040204" charset="-128"/>
              </a:defRPr>
            </a:lvl3pPr>
            <a:lvl4pPr>
              <a:defRPr>
                <a:solidFill>
                  <a:srgbClr val="5A5A5A"/>
                </a:solidFill>
                <a:latin typeface="メイリオ" panose="020B0604030504040204" charset="-128"/>
                <a:ea typeface="メイリオ" panose="020B0604030504040204" charset="-128"/>
                <a:cs typeface="メイリオ" panose="020B0604030504040204" charset="-128"/>
              </a:defRPr>
            </a:lvl4pPr>
            <a:lvl5pPr>
              <a:defRPr>
                <a:solidFill>
                  <a:srgbClr val="5A5A5A"/>
                </a:solidFill>
                <a:latin typeface="メイリオ" panose="020B0604030504040204" charset="-128"/>
                <a:ea typeface="メイリオ" panose="020B0604030504040204" charset="-128"/>
                <a:cs typeface="メイリオ" panose="020B0604030504040204" charset="-128"/>
              </a:defRPr>
            </a:lvl5pPr>
          </a:lstStyle>
          <a:p>
            <a:pPr lvl="0"/>
            <a:r>
              <a:rPr kumimoji="1" lang="ja-JP" altLang="en-US" dirty="0"/>
              <a:t>マスター テキストの書式設定</a:t>
            </a:r>
            <a:endParaRPr kumimoji="1" lang="ja-JP" altLang="en-US" dirty="0"/>
          </a:p>
          <a:p>
            <a:pPr lvl="1"/>
            <a:r>
              <a:rPr kumimoji="1" lang="ja-JP" altLang="en-US" dirty="0"/>
              <a:t>第 </a:t>
            </a:r>
            <a:r>
              <a:rPr kumimoji="1" lang="en-US" altLang="ja-JP" dirty="0"/>
              <a:t>2 </a:t>
            </a:r>
            <a:r>
              <a:rPr kumimoji="1" lang="ja-JP" altLang="en-US" dirty="0"/>
              <a:t>レベル</a:t>
            </a:r>
            <a:endParaRPr kumimoji="1" lang="ja-JP" altLang="en-US" dirty="0"/>
          </a:p>
          <a:p>
            <a:pPr lvl="2"/>
            <a:r>
              <a:rPr kumimoji="1" lang="ja-JP" altLang="en-US" dirty="0"/>
              <a:t>第 </a:t>
            </a:r>
            <a:r>
              <a:rPr kumimoji="1" lang="en-US" altLang="ja-JP" dirty="0"/>
              <a:t>3 </a:t>
            </a:r>
            <a:r>
              <a:rPr kumimoji="1" lang="ja-JP" altLang="en-US" dirty="0"/>
              <a:t>レベル</a:t>
            </a:r>
            <a:endParaRPr kumimoji="1" lang="ja-JP" altLang="en-US" dirty="0"/>
          </a:p>
          <a:p>
            <a:pPr lvl="3"/>
            <a:r>
              <a:rPr kumimoji="1" lang="ja-JP" altLang="en-US" dirty="0"/>
              <a:t>第 </a:t>
            </a:r>
            <a:r>
              <a:rPr kumimoji="1" lang="en-US" altLang="ja-JP" dirty="0"/>
              <a:t>4 </a:t>
            </a:r>
            <a:r>
              <a:rPr kumimoji="1" lang="ja-JP" altLang="en-US" dirty="0"/>
              <a:t>レベル</a:t>
            </a:r>
            <a:endParaRPr kumimoji="1" lang="ja-JP" altLang="en-US" dirty="0"/>
          </a:p>
          <a:p>
            <a:pPr lvl="4"/>
            <a:r>
              <a:rPr kumimoji="1" lang="ja-JP" altLang="en-US" dirty="0"/>
              <a:t>第 </a:t>
            </a:r>
            <a:r>
              <a:rPr kumimoji="1" lang="en-US" altLang="ja-JP" dirty="0"/>
              <a:t>5 </a:t>
            </a:r>
            <a:r>
              <a:rPr kumimoji="1" lang="ja-JP" altLang="en-US" dirty="0"/>
              <a:t>レベル</a:t>
            </a:r>
            <a:endParaRPr kumimoji="1" lang="ja-JP" altLang="en-US" dirty="0"/>
          </a:p>
        </p:txBody>
      </p:sp>
      <p:pic>
        <p:nvPicPr>
          <p:cNvPr id="16" name="図 15"/>
          <p:cNvPicPr>
            <a:picLocks noChangeAspect="1"/>
          </p:cNvPicPr>
          <p:nvPr userDrawn="1"/>
        </p:nvPicPr>
        <p:blipFill>
          <a:blip r:embed="rId2">
            <a:alphaModFix amt="30000"/>
          </a:blip>
          <a:stretch>
            <a:fillRect/>
          </a:stretch>
        </p:blipFill>
        <p:spPr>
          <a:xfrm>
            <a:off x="11343187" y="-492890"/>
            <a:ext cx="997168" cy="1175796"/>
          </a:xfrm>
          <a:prstGeom prst="rect">
            <a:avLst/>
          </a:prstGeom>
        </p:spPr>
      </p:pic>
      <p:sp>
        <p:nvSpPr>
          <p:cNvPr id="17" name="フッター プレースホルダー 2"/>
          <p:cNvSpPr txBox="1"/>
          <p:nvPr userDrawn="1"/>
        </p:nvSpPr>
        <p:spPr>
          <a:xfrm>
            <a:off x="3628" y="6611257"/>
            <a:ext cx="4114800" cy="240844"/>
          </a:xfrm>
          <a:prstGeom prst="rect">
            <a:avLst/>
          </a:prstGeom>
        </p:spPr>
        <p:txBody>
          <a:bodyPr vert="horz" lIns="91440" tIns="45720" rIns="91440" bIns="45720" rtlCol="0" anchor="ctr"/>
          <a:lstStyle>
            <a:defPPr>
              <a:defRPr lang="ja-JP"/>
            </a:defPPr>
            <a:lvl1pPr marL="0" marR="0" indent="0" algn="ctr" defTabSz="914400" rtl="0" eaLnBrk="1" fontAlgn="base" latinLnBrk="0" hangingPunct="1">
              <a:lnSpc>
                <a:spcPct val="100000"/>
              </a:lnSpc>
              <a:spcBef>
                <a:spcPct val="0"/>
              </a:spcBef>
              <a:spcAft>
                <a:spcPct val="0"/>
              </a:spcAft>
              <a:buClrTx/>
              <a:buSzTx/>
              <a:buFontTx/>
              <a:buNone/>
              <a:defRPr kumimoji="1" sz="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defRPr/>
            </a:pPr>
            <a:r>
              <a:rPr lang="en-US" altLang="ja-JP" sz="700" dirty="0">
                <a:solidFill>
                  <a:prstClr val="black"/>
                </a:solidFill>
              </a:rPr>
              <a:t>Copyright © </a:t>
            </a:r>
            <a:r>
              <a:rPr lang="en-US" altLang="ja-JP" sz="700" dirty="0" err="1">
                <a:solidFill>
                  <a:prstClr val="black"/>
                </a:solidFill>
              </a:rPr>
              <a:t>TeamSpirit</a:t>
            </a:r>
            <a:r>
              <a:rPr lang="en-US" altLang="ja-JP" sz="700" dirty="0">
                <a:solidFill>
                  <a:prstClr val="black"/>
                </a:solidFill>
              </a:rPr>
              <a:t> Inc. All Rights Reserved. </a:t>
            </a:r>
            <a:endParaRPr lang="ja-JP" altLang="en-US" sz="700" dirty="0">
              <a:solidFill>
                <a:prstClr val="black"/>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背景グラデーションのみ">
    <p:spTree>
      <p:nvGrpSpPr>
        <p:cNvPr id="1" name=""/>
        <p:cNvGrpSpPr/>
        <p:nvPr/>
      </p:nvGrpSpPr>
      <p:grpSpPr>
        <a:xfrm>
          <a:off x="0" y="0"/>
          <a:ext cx="0" cy="0"/>
          <a:chOff x="0" y="0"/>
          <a:chExt cx="0" cy="0"/>
        </a:xfrm>
      </p:grpSpPr>
      <p:sp>
        <p:nvSpPr>
          <p:cNvPr id="9" name="フッター プレースホルダー 2"/>
          <p:cNvSpPr>
            <a:spLocks noGrp="1"/>
          </p:cNvSpPr>
          <p:nvPr>
            <p:ph type="ftr" sz="quarter" idx="3"/>
          </p:nvPr>
        </p:nvSpPr>
        <p:spPr>
          <a:xfrm>
            <a:off x="3628" y="6611257"/>
            <a:ext cx="4114800" cy="240844"/>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defRPr sz="800">
                <a:solidFill>
                  <a:schemeClr val="tx1">
                    <a:tint val="75000"/>
                  </a:schemeClr>
                </a:solidFill>
              </a:defRPr>
            </a:lvl1pPr>
          </a:lstStyle>
          <a:p>
            <a:pPr algn="l">
              <a:defRPr/>
            </a:pPr>
            <a:r>
              <a:rPr lang="en-US" altLang="ja-JP" sz="700" dirty="0">
                <a:solidFill>
                  <a:prstClr val="black"/>
                </a:solidFill>
              </a:rPr>
              <a:t>Copyright © TeamSpirit Inc. All Rights Reserved. </a:t>
            </a:r>
            <a:endParaRPr lang="ja-JP" altLang="en-US" sz="700" dirty="0">
              <a:solidFill>
                <a:prstClr val="black"/>
              </a:solidFill>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7831" y="2730124"/>
            <a:ext cx="3902047" cy="1235819"/>
          </a:xfrm>
          <a:prstGeom prst="rect">
            <a:avLst/>
          </a:prstGeom>
        </p:spPr>
      </p:pic>
      <p:sp>
        <p:nvSpPr>
          <p:cNvPr id="12" name="テキスト ボックス 11"/>
          <p:cNvSpPr txBox="1"/>
          <p:nvPr userDrawn="1"/>
        </p:nvSpPr>
        <p:spPr>
          <a:xfrm>
            <a:off x="4269129" y="4183380"/>
            <a:ext cx="3379451" cy="369332"/>
          </a:xfrm>
          <a:prstGeom prst="rect">
            <a:avLst/>
          </a:prstGeom>
          <a:noFill/>
        </p:spPr>
        <p:txBody>
          <a:bodyPr wrap="none" rtlCol="0">
            <a:spAutoFit/>
          </a:bodyPr>
          <a:lstStyle/>
          <a:p>
            <a:r>
              <a:rPr lang="en-US" altLang="ja-JP">
                <a:solidFill>
                  <a:prstClr val="black"/>
                </a:solidFill>
                <a:latin typeface="游ゴシック" panose="020B0400000000000000" charset="-128"/>
                <a:ea typeface="游ゴシック" panose="020B0400000000000000" charset="-128"/>
              </a:rPr>
              <a:t>https://</a:t>
            </a:r>
            <a:r>
              <a:rPr lang="en-US" altLang="ja-JP" dirty="0" err="1">
                <a:solidFill>
                  <a:prstClr val="black"/>
                </a:solidFill>
                <a:latin typeface="游ゴシック" panose="020B0400000000000000" charset="-128"/>
                <a:ea typeface="游ゴシック" panose="020B0400000000000000" charset="-128"/>
              </a:rPr>
              <a:t>www.teamspirit.co.jp</a:t>
            </a:r>
            <a:r>
              <a:rPr lang="en-US" altLang="ja-JP" dirty="0">
                <a:solidFill>
                  <a:prstClr val="black"/>
                </a:solidFill>
                <a:latin typeface="游ゴシック" panose="020B0400000000000000" charset="-128"/>
                <a:ea typeface="游ゴシック" panose="020B0400000000000000" charset="-128"/>
              </a:rPr>
              <a:t>/</a:t>
            </a:r>
            <a:endParaRPr lang="ja-JP" altLang="en-US" dirty="0">
              <a:solidFill>
                <a:prstClr val="black"/>
              </a:solidFill>
              <a:latin typeface="游ゴシック" panose="020B0400000000000000" charset="-128"/>
              <a:ea typeface="游ゴシック" panose="020B0400000000000000"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p:txStyles>
    <p:titleStyle>
      <a:lvl1pPr algn="l" rtl="0" eaLnBrk="0" fontAlgn="base" hangingPunct="0">
        <a:spcBef>
          <a:spcPct val="0"/>
        </a:spcBef>
        <a:spcAft>
          <a:spcPct val="0"/>
        </a:spcAft>
        <a:defRPr kumimoji="1" sz="2400" kern="1200" baseline="0">
          <a:solidFill>
            <a:schemeClr val="bg1"/>
          </a:solidFill>
          <a:effectLst>
            <a:outerShdw blurRad="38100" dist="38100" dir="2700000" algn="tl">
              <a:srgbClr val="000000">
                <a:alpha val="43137"/>
              </a:srgbClr>
            </a:outerShdw>
          </a:effectLst>
          <a:latin typeface="メイリオ" panose="020B0604030504040204" charset="-128"/>
          <a:ea typeface="メイリオ" panose="020B0604030504040204" charset="-128"/>
          <a:cs typeface="メイリオ" panose="020B0604030504040204" charset="-128"/>
        </a:defRPr>
      </a:lvl1pPr>
      <a:lvl2pPr algn="l" rtl="0" eaLnBrk="0" fontAlgn="base" hangingPunct="0">
        <a:spcBef>
          <a:spcPct val="0"/>
        </a:spcBef>
        <a:spcAft>
          <a:spcPct val="0"/>
        </a:spcAft>
        <a:defRPr kumimoji="1" sz="3200">
          <a:solidFill>
            <a:schemeClr val="bg1"/>
          </a:solidFill>
          <a:latin typeface="Lucida Sans" panose="020B0602030504020204" pitchFamily="34" charset="0"/>
          <a:ea typeface="ＭＳ Ｐゴシック" panose="020B0600070205080204" charset="-128"/>
          <a:cs typeface="HG明朝E" panose="02020909000000000000" charset="-128"/>
        </a:defRPr>
      </a:lvl2pPr>
      <a:lvl3pPr algn="l" rtl="0" eaLnBrk="0" fontAlgn="base" hangingPunct="0">
        <a:spcBef>
          <a:spcPct val="0"/>
        </a:spcBef>
        <a:spcAft>
          <a:spcPct val="0"/>
        </a:spcAft>
        <a:defRPr kumimoji="1" sz="3200">
          <a:solidFill>
            <a:schemeClr val="bg1"/>
          </a:solidFill>
          <a:latin typeface="Lucida Sans" panose="020B0602030504020204" pitchFamily="34" charset="0"/>
          <a:ea typeface="ＭＳ Ｐゴシック" panose="020B0600070205080204" charset="-128"/>
          <a:cs typeface="HG明朝E" panose="02020909000000000000" charset="-128"/>
        </a:defRPr>
      </a:lvl3pPr>
      <a:lvl4pPr algn="l" rtl="0" eaLnBrk="0" fontAlgn="base" hangingPunct="0">
        <a:spcBef>
          <a:spcPct val="0"/>
        </a:spcBef>
        <a:spcAft>
          <a:spcPct val="0"/>
        </a:spcAft>
        <a:defRPr kumimoji="1" sz="3200">
          <a:solidFill>
            <a:schemeClr val="bg1"/>
          </a:solidFill>
          <a:latin typeface="Lucida Sans" panose="020B0602030504020204" pitchFamily="34" charset="0"/>
          <a:ea typeface="ＭＳ Ｐゴシック" panose="020B0600070205080204" charset="-128"/>
          <a:cs typeface="HG明朝E" panose="02020909000000000000" charset="-128"/>
        </a:defRPr>
      </a:lvl4pPr>
      <a:lvl5pPr algn="l" rtl="0" eaLnBrk="0" fontAlgn="base" hangingPunct="0">
        <a:spcBef>
          <a:spcPct val="0"/>
        </a:spcBef>
        <a:spcAft>
          <a:spcPct val="0"/>
        </a:spcAft>
        <a:defRPr kumimoji="1" sz="3200">
          <a:solidFill>
            <a:schemeClr val="bg1"/>
          </a:solidFill>
          <a:latin typeface="Lucida Sans" panose="020B0602030504020204" pitchFamily="34" charset="0"/>
          <a:ea typeface="ＭＳ Ｐゴシック" panose="020B0600070205080204" charset="-128"/>
          <a:cs typeface="HG明朝E" panose="02020909000000000000" charset="-128"/>
        </a:defRPr>
      </a:lvl5pPr>
      <a:lvl6pPr marL="457200" algn="l" rtl="0" fontAlgn="base">
        <a:spcBef>
          <a:spcPct val="0"/>
        </a:spcBef>
        <a:spcAft>
          <a:spcPct val="0"/>
        </a:spcAft>
        <a:defRPr kumimoji="1" sz="3200">
          <a:solidFill>
            <a:schemeClr val="bg1"/>
          </a:solidFill>
          <a:latin typeface="Bookman Old Style" panose="02050604050505020204" pitchFamily="18" charset="0"/>
          <a:ea typeface="HG明朝E" panose="02020909000000000000" charset="-128"/>
          <a:cs typeface="HG明朝E" panose="02020909000000000000" charset="-128"/>
        </a:defRPr>
      </a:lvl6pPr>
      <a:lvl7pPr marL="914400" algn="l" rtl="0" fontAlgn="base">
        <a:spcBef>
          <a:spcPct val="0"/>
        </a:spcBef>
        <a:spcAft>
          <a:spcPct val="0"/>
        </a:spcAft>
        <a:defRPr kumimoji="1" sz="3200">
          <a:solidFill>
            <a:schemeClr val="bg1"/>
          </a:solidFill>
          <a:latin typeface="Bookman Old Style" panose="02050604050505020204" pitchFamily="18" charset="0"/>
          <a:ea typeface="HG明朝E" panose="02020909000000000000" charset="-128"/>
          <a:cs typeface="HG明朝E" panose="02020909000000000000" charset="-128"/>
        </a:defRPr>
      </a:lvl7pPr>
      <a:lvl8pPr marL="1371600" algn="l" rtl="0" fontAlgn="base">
        <a:spcBef>
          <a:spcPct val="0"/>
        </a:spcBef>
        <a:spcAft>
          <a:spcPct val="0"/>
        </a:spcAft>
        <a:defRPr kumimoji="1" sz="3200">
          <a:solidFill>
            <a:schemeClr val="bg1"/>
          </a:solidFill>
          <a:latin typeface="Bookman Old Style" panose="02050604050505020204" pitchFamily="18" charset="0"/>
          <a:ea typeface="HG明朝E" panose="02020909000000000000" charset="-128"/>
          <a:cs typeface="HG明朝E" panose="02020909000000000000" charset="-128"/>
        </a:defRPr>
      </a:lvl8pPr>
      <a:lvl9pPr marL="1828800" algn="l" rtl="0" fontAlgn="base">
        <a:spcBef>
          <a:spcPct val="0"/>
        </a:spcBef>
        <a:spcAft>
          <a:spcPct val="0"/>
        </a:spcAft>
        <a:defRPr kumimoji="1" sz="3200">
          <a:solidFill>
            <a:schemeClr val="bg1"/>
          </a:solidFill>
          <a:latin typeface="Bookman Old Style" panose="02050604050505020204" pitchFamily="18" charset="0"/>
          <a:ea typeface="HG明朝E" panose="02020909000000000000" charset="-128"/>
          <a:cs typeface="HG明朝E" panose="02020909000000000000" charset="-128"/>
        </a:defRPr>
      </a:lvl9pPr>
    </p:titleStyle>
    <p:bodyStyle>
      <a:lvl1pPr marL="273050" indent="-273050" algn="just" rtl="0" eaLnBrk="0" fontAlgn="base" hangingPunct="0">
        <a:spcBef>
          <a:spcPts val="600"/>
        </a:spcBef>
        <a:spcAft>
          <a:spcPct val="0"/>
        </a:spcAft>
        <a:buClr>
          <a:schemeClr val="accent1"/>
        </a:buClr>
        <a:buSzPct val="76000"/>
        <a:buFont typeface="Wingdings 3" panose="05040102010807070707" pitchFamily="18" charset="2"/>
        <a:buChar char=""/>
        <a:defRPr kumimoji="1" sz="2800" b="0" i="0" kern="1200" baseline="0">
          <a:solidFill>
            <a:schemeClr val="tx1">
              <a:lumMod val="65000"/>
              <a:lumOff val="35000"/>
            </a:schemeClr>
          </a:solidFill>
          <a:latin typeface="メイリオ" panose="020B0604030504040204" charset="-128"/>
          <a:ea typeface="メイリオ" panose="020B0604030504040204" charset="-128"/>
          <a:cs typeface="AXIS Std UL"/>
        </a:defRPr>
      </a:lvl1pPr>
      <a:lvl2pPr marL="548005" indent="-273050" algn="just" rtl="0" eaLnBrk="0" fontAlgn="base" hangingPunct="0">
        <a:spcBef>
          <a:spcPts val="500"/>
        </a:spcBef>
        <a:spcAft>
          <a:spcPct val="0"/>
        </a:spcAft>
        <a:buClr>
          <a:schemeClr val="accent2"/>
        </a:buClr>
        <a:buSzPct val="76000"/>
        <a:buFont typeface="Wingdings 3" panose="05040102010807070707" pitchFamily="18" charset="2"/>
        <a:buChar char=""/>
        <a:defRPr kumimoji="1" sz="2400" b="0" i="0" kern="1200" baseline="0">
          <a:solidFill>
            <a:schemeClr val="tx1">
              <a:lumMod val="65000"/>
              <a:lumOff val="35000"/>
            </a:schemeClr>
          </a:solidFill>
          <a:latin typeface="メイリオ" panose="020B0604030504040204" charset="-128"/>
          <a:ea typeface="メイリオ" panose="020B0604030504040204" charset="-128"/>
          <a:cs typeface="AXIS Std UL"/>
        </a:defRPr>
      </a:lvl2pPr>
      <a:lvl3pPr marL="822325" indent="-228600" algn="just" rtl="0" eaLnBrk="0" fontAlgn="base" hangingPunct="0">
        <a:spcBef>
          <a:spcPts val="500"/>
        </a:spcBef>
        <a:spcAft>
          <a:spcPct val="0"/>
        </a:spcAft>
        <a:buClr>
          <a:srgbClr val="BCBCBC"/>
        </a:buClr>
        <a:buSzPct val="76000"/>
        <a:buFont typeface="Wingdings 3" panose="05040102010807070707" pitchFamily="18" charset="2"/>
        <a:buChar char=""/>
        <a:defRPr kumimoji="1" sz="2000" b="0" i="0" kern="1200" baseline="0">
          <a:solidFill>
            <a:schemeClr val="tx1">
              <a:lumMod val="65000"/>
              <a:lumOff val="35000"/>
            </a:schemeClr>
          </a:solidFill>
          <a:latin typeface="メイリオ" panose="020B0604030504040204" charset="-128"/>
          <a:ea typeface="メイリオ" panose="020B0604030504040204" charset="-128"/>
          <a:cs typeface="AXIS Std UL"/>
        </a:defRPr>
      </a:lvl3pPr>
      <a:lvl4pPr marL="1097280" indent="-228600" algn="just" rtl="0" eaLnBrk="0" fontAlgn="base" hangingPunct="0">
        <a:spcBef>
          <a:spcPts val="400"/>
        </a:spcBef>
        <a:spcAft>
          <a:spcPct val="0"/>
        </a:spcAft>
        <a:buClr>
          <a:srgbClr val="8BA2B4"/>
        </a:buClr>
        <a:buSzPct val="70000"/>
        <a:buFont typeface="Wingdings" panose="05000000000000000000" pitchFamily="2" charset="2"/>
        <a:buChar char=""/>
        <a:defRPr kumimoji="1" sz="1800" b="0" i="0" kern="1200" baseline="0">
          <a:solidFill>
            <a:schemeClr val="tx1">
              <a:lumMod val="65000"/>
              <a:lumOff val="35000"/>
            </a:schemeClr>
          </a:solidFill>
          <a:latin typeface="メイリオ" panose="020B0604030504040204" charset="-128"/>
          <a:ea typeface="メイリオ" panose="020B0604030504040204" charset="-128"/>
          <a:cs typeface="AXIS Std UL"/>
        </a:defRPr>
      </a:lvl4pPr>
      <a:lvl5pPr marL="1371600" indent="-228600" algn="just" rtl="0" eaLnBrk="0" fontAlgn="base" hangingPunct="0">
        <a:spcBef>
          <a:spcPts val="300"/>
        </a:spcBef>
        <a:spcAft>
          <a:spcPct val="0"/>
        </a:spcAft>
        <a:buClr>
          <a:schemeClr val="accent2"/>
        </a:buClr>
        <a:buSzPct val="70000"/>
        <a:buFont typeface="Wingdings" panose="05000000000000000000" pitchFamily="2" charset="2"/>
        <a:buChar char=""/>
        <a:defRPr kumimoji="1" sz="1600" b="0" i="0" kern="1200" baseline="0">
          <a:solidFill>
            <a:schemeClr val="tx1">
              <a:lumMod val="65000"/>
              <a:lumOff val="35000"/>
            </a:schemeClr>
          </a:solidFill>
          <a:latin typeface="メイリオ" panose="020B0604030504040204" charset="-128"/>
          <a:ea typeface="メイリオ" panose="020B0604030504040204" charset="-128"/>
          <a:cs typeface="AXIS Std UL"/>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1" lang="en-US" sz="1200" kern="1200" smtClean="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4.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1" Type="http://schemas.openxmlformats.org/officeDocument/2006/relationships/notesSlide" Target="../notesSlides/notesSlide14.xml"/><Relationship Id="rId10" Type="http://schemas.openxmlformats.org/officeDocument/2006/relationships/slideLayout" Target="../slideLayouts/slideLayout4.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slide" Target="slide59.xml"/><Relationship Id="rId6" Type="http://schemas.openxmlformats.org/officeDocument/2006/relationships/slide" Target="slide53.xml"/><Relationship Id="rId5" Type="http://schemas.openxmlformats.org/officeDocument/2006/relationships/slide" Target="slide42.xml"/><Relationship Id="rId4" Type="http://schemas.openxmlformats.org/officeDocument/2006/relationships/slide" Target="slide33.xml"/><Relationship Id="rId3" Type="http://schemas.openxmlformats.org/officeDocument/2006/relationships/slide" Target="slide23.xml"/><Relationship Id="rId2" Type="http://schemas.openxmlformats.org/officeDocument/2006/relationships/slide" Target="slide8.xml"/><Relationship Id="rId1" Type="http://schemas.openxmlformats.org/officeDocument/2006/relationships/slide" Target="slide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4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4.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4.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68.png"/><Relationship Id="rId7" Type="http://schemas.openxmlformats.org/officeDocument/2006/relationships/image" Target="../media/image77.png"/><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0" Type="http://schemas.openxmlformats.org/officeDocument/2006/relationships/notesSlide" Target="../notesSlides/notesSlide26.xml"/><Relationship Id="rId1"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4.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4.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8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4.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hyperlink" Target="https://login.salesforce.com/" TargetMode="External"/><Relationship Id="rId1" Type="http://schemas.openxmlformats.org/officeDocument/2006/relationships/hyperlink" Target="https://teamspirit.cloudforce.com/" TargetMode="Externa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slideLayout" Target="../slideLayouts/slideLayout4.xml"/><Relationship Id="rId7" Type="http://schemas.openxmlformats.org/officeDocument/2006/relationships/image" Target="../media/image99.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98.png"/><Relationship Id="rId1" Type="http://schemas.openxmlformats.org/officeDocument/2006/relationships/image" Target="../media/image97.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4.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0.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4.xml"/><Relationship Id="rId2" Type="http://schemas.openxmlformats.org/officeDocument/2006/relationships/image" Target="../media/image109.png"/><Relationship Id="rId1" Type="http://schemas.openxmlformats.org/officeDocument/2006/relationships/image" Target="../media/image108.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4.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hyperlink" Target="https://www.teamspirit.com/ja-jp/" TargetMode="Externa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4.xml"/><Relationship Id="rId2" Type="http://schemas.openxmlformats.org/officeDocument/2006/relationships/image" Target="../media/image113.png"/><Relationship Id="rId1" Type="http://schemas.openxmlformats.org/officeDocument/2006/relationships/image" Target="../media/image111.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4.xml"/><Relationship Id="rId2" Type="http://schemas.openxmlformats.org/officeDocument/2006/relationships/image" Target="../media/image120.png"/><Relationship Id="rId1" Type="http://schemas.openxmlformats.org/officeDocument/2006/relationships/image" Target="../media/image1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4.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4.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4.xml"/><Relationship Id="rId5" Type="http://schemas.openxmlformats.org/officeDocument/2006/relationships/image" Target="../media/image129.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128.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4.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a:xfrm>
            <a:off x="787400" y="1272844"/>
            <a:ext cx="9647387" cy="1331380"/>
          </a:xfrm>
          <a:prstGeom prst="rect">
            <a:avLst/>
          </a:prstGeom>
        </p:spPr>
        <p:txBody>
          <a:bodyPr>
            <a:normAutofit fontScale="90000"/>
          </a:bodyPr>
          <a:lstStyle/>
          <a:p>
            <a:r>
              <a:rPr lang="en-US" altLang="ja-JP" sz="3600" b="1" dirty="0"/>
              <a:t>TeamSpirit</a:t>
            </a:r>
            <a:br>
              <a:rPr lang="en-US" altLang="ja-JP" sz="3600" b="1" dirty="0"/>
            </a:br>
            <a:r>
              <a:rPr lang="ja-JP" altLang="en-US" sz="3600" b="1" dirty="0"/>
              <a:t>簡易操作マニュアル（利用者編）</a:t>
            </a:r>
            <a:br>
              <a:rPr lang="en-US" altLang="ja-JP" sz="3600" b="1" dirty="0"/>
            </a:br>
            <a:r>
              <a:rPr lang="en-US" altLang="ja-JP" sz="2700" b="1" dirty="0"/>
              <a:t>Salesforce Lightning Experience</a:t>
            </a:r>
            <a:endParaRPr lang="ja-JP" altLang="en-US" sz="2700" b="1" dirty="0"/>
          </a:p>
        </p:txBody>
      </p:sp>
      <p:sp>
        <p:nvSpPr>
          <p:cNvPr id="3" name="サブタイトル 2"/>
          <p:cNvSpPr>
            <a:spLocks noGrp="1"/>
          </p:cNvSpPr>
          <p:nvPr>
            <p:ph type="subTitle" idx="4294967295"/>
          </p:nvPr>
        </p:nvSpPr>
        <p:spPr>
          <a:xfrm>
            <a:off x="787400" y="2604224"/>
            <a:ext cx="9647387" cy="785469"/>
          </a:xfrm>
          <a:prstGeom prst="rect">
            <a:avLst/>
          </a:prstGeom>
        </p:spPr>
        <p:txBody>
          <a:bodyPr anchor="ctr">
            <a:normAutofit/>
          </a:bodyPr>
          <a:lstStyle/>
          <a:p>
            <a:r>
              <a:rPr lang="en-US" altLang="ja-JP" sz="2000" dirty="0">
                <a:solidFill>
                  <a:schemeClr val="bg1"/>
                </a:solidFill>
                <a:latin typeface="メイリオ" panose="020B0604030504040204" charset="-128"/>
                <a:ea typeface="メイリオ" panose="020B0604030504040204" charset="-128"/>
                <a:cs typeface="メイリオ" panose="020B0604030504040204" charset="-128"/>
              </a:rPr>
              <a:t>2020/XX/XX</a:t>
            </a:r>
            <a:r>
              <a:rPr lang="ja-JP" altLang="en-US" sz="2000" dirty="0">
                <a:solidFill>
                  <a:schemeClr val="bg1"/>
                </a:solidFill>
                <a:latin typeface="メイリオ" panose="020B0604030504040204" charset="-128"/>
                <a:ea typeface="メイリオ" panose="020B0604030504040204" charset="-128"/>
                <a:cs typeface="メイリオ" panose="020B0604030504040204" charset="-128"/>
              </a:rPr>
              <a:t>　</a:t>
            </a:r>
            <a:r>
              <a:rPr lang="en-US" altLang="ja-JP" sz="2000" dirty="0">
                <a:solidFill>
                  <a:schemeClr val="bg1"/>
                </a:solidFill>
                <a:latin typeface="メイリオ" panose="020B0604030504040204" charset="-128"/>
                <a:ea typeface="メイリオ" panose="020B0604030504040204" charset="-128"/>
                <a:cs typeface="メイリオ" panose="020B0604030504040204" charset="-128"/>
              </a:rPr>
              <a:t>Rev</a:t>
            </a:r>
            <a:r>
              <a:rPr lang="en-US" altLang="ja-JP" sz="2000">
                <a:solidFill>
                  <a:schemeClr val="bg1"/>
                </a:solidFill>
                <a:latin typeface="メイリオ" panose="020B0604030504040204" charset="-128"/>
                <a:ea typeface="メイリオ" panose="020B0604030504040204" charset="-128"/>
                <a:cs typeface="メイリオ" panose="020B0604030504040204" charset="-128"/>
              </a:rPr>
              <a:t>.5.320 </a:t>
            </a:r>
            <a:endParaRPr lang="en-US" altLang="ja-JP" sz="2000" dirty="0">
              <a:solidFill>
                <a:schemeClr val="bg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1"/>
          <a:stretch>
            <a:fillRect/>
          </a:stretch>
        </p:blipFill>
        <p:spPr>
          <a:xfrm>
            <a:off x="1933575" y="1547255"/>
            <a:ext cx="8324850" cy="4486275"/>
          </a:xfrm>
          <a:prstGeom prst="rect">
            <a:avLst/>
          </a:prstGeom>
          <a:ln>
            <a:solidFill>
              <a:schemeClr val="bg1">
                <a:lumMod val="85000"/>
              </a:schemeClr>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出退社の打刻</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［ホーム］タブをクリックすると</a:t>
            </a:r>
            <a:r>
              <a:rPr lang="en-US" altLang="ja-JP" sz="2200" dirty="0">
                <a:latin typeface="メイリオ" panose="020B0604030504040204" charset="-128"/>
                <a:ea typeface="メイリオ" panose="020B0604030504040204" charset="-128"/>
                <a:cs typeface="メイリオ" panose="020B0604030504040204" charset="-128"/>
              </a:rPr>
              <a:t>WEB </a:t>
            </a:r>
            <a:r>
              <a:rPr lang="ja-JP" altLang="en-US" sz="2200" dirty="0">
                <a:latin typeface="メイリオ" panose="020B0604030504040204" charset="-128"/>
                <a:ea typeface="メイリオ" panose="020B0604030504040204" charset="-128"/>
                <a:cs typeface="メイリオ" panose="020B0604030504040204" charset="-128"/>
              </a:rPr>
              <a:t>タイムレコーダーが表示されます。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12" name="角丸四角形 11"/>
          <p:cNvSpPr/>
          <p:nvPr/>
        </p:nvSpPr>
        <p:spPr>
          <a:xfrm>
            <a:off x="2224602" y="3146288"/>
            <a:ext cx="7059088" cy="106680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0" name="角丸四角形 9"/>
          <p:cNvSpPr/>
          <p:nvPr/>
        </p:nvSpPr>
        <p:spPr>
          <a:xfrm>
            <a:off x="3638725" y="2022008"/>
            <a:ext cx="574136" cy="35982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1" name="線吹き出し 2 (枠付き) 10"/>
          <p:cNvSpPr/>
          <p:nvPr/>
        </p:nvSpPr>
        <p:spPr>
          <a:xfrm>
            <a:off x="7166620" y="5300947"/>
            <a:ext cx="2665100" cy="529090"/>
          </a:xfrm>
          <a:prstGeom prst="borderCallout2">
            <a:avLst>
              <a:gd name="adj1" fmla="val -9991"/>
              <a:gd name="adj2" fmla="val 31439"/>
              <a:gd name="adj3" fmla="val -155340"/>
              <a:gd name="adj4" fmla="val 45238"/>
              <a:gd name="adj5" fmla="val -294219"/>
              <a:gd name="adj6" fmla="val 5842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退社ボタン：</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退社時にクリックすると、現在時刻で退社の打刻をします。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4" name="線吹き出し 2 (枠付き) 13"/>
          <p:cNvSpPr/>
          <p:nvPr/>
        </p:nvSpPr>
        <p:spPr>
          <a:xfrm>
            <a:off x="3511148" y="5236423"/>
            <a:ext cx="2390335" cy="593615"/>
          </a:xfrm>
          <a:prstGeom prst="borderCallout2">
            <a:avLst>
              <a:gd name="adj1" fmla="val 81599"/>
              <a:gd name="adj2" fmla="val 105192"/>
              <a:gd name="adj3" fmla="val 81599"/>
              <a:gd name="adj4" fmla="val 114040"/>
              <a:gd name="adj5" fmla="val -250861"/>
              <a:gd name="adj6" fmla="val 19879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出社ボタン：</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出社時にクリックすると、現在時刻で出社の打刻をします。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スライド番号プレースホルダー 11"/>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勤務表画面</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13" name="コンテンツ プレースホルダー 12"/>
          <p:cNvSpPr>
            <a:spLocks noGrp="1"/>
          </p:cNvSpPr>
          <p:nvPr>
            <p:ph sz="quarter" idx="4294967295"/>
          </p:nvPr>
        </p:nvSpPr>
        <p:spPr>
          <a:xfrm>
            <a:off x="654357" y="824470"/>
            <a:ext cx="10944735" cy="5632966"/>
          </a:xfrm>
          <a:prstGeom prst="rect">
            <a:avLst/>
          </a:prstGeom>
        </p:spPr>
        <p:txBody>
          <a:bodyPr/>
          <a:lstStyle/>
          <a:p>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勤務表</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タブをクリックすると勤怠管理専用の画面が表示されます。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endParaRPr kumimoji="1" lang="ja-JP" altLang="en-US" sz="2200" dirty="0"/>
          </a:p>
        </p:txBody>
      </p:sp>
      <p:pic>
        <p:nvPicPr>
          <p:cNvPr id="7" name="図 6"/>
          <p:cNvPicPr>
            <a:picLocks noChangeAspect="1"/>
          </p:cNvPicPr>
          <p:nvPr/>
        </p:nvPicPr>
        <p:blipFill>
          <a:blip r:embed="rId1"/>
          <a:stretch>
            <a:fillRect/>
          </a:stretch>
        </p:blipFill>
        <p:spPr>
          <a:xfrm>
            <a:off x="2709894" y="1559579"/>
            <a:ext cx="6137505" cy="4816851"/>
          </a:xfrm>
          <a:prstGeom prst="rect">
            <a:avLst/>
          </a:prstGeom>
          <a:ln>
            <a:solidFill>
              <a:schemeClr val="accent1"/>
            </a:solidFill>
          </a:ln>
        </p:spPr>
      </p:pic>
      <p:sp>
        <p:nvSpPr>
          <p:cNvPr id="39" name="角丸四角形 15"/>
          <p:cNvSpPr/>
          <p:nvPr/>
        </p:nvSpPr>
        <p:spPr>
          <a:xfrm>
            <a:off x="8130250" y="2301406"/>
            <a:ext cx="668321" cy="15549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4" name="角丸四角形 34"/>
          <p:cNvSpPr/>
          <p:nvPr/>
        </p:nvSpPr>
        <p:spPr>
          <a:xfrm>
            <a:off x="6829551" y="2313458"/>
            <a:ext cx="356168" cy="1350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7" name="角丸四角形 35"/>
          <p:cNvSpPr/>
          <p:nvPr/>
        </p:nvSpPr>
        <p:spPr>
          <a:xfrm>
            <a:off x="7286754" y="2313455"/>
            <a:ext cx="356168" cy="1350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8" name="角丸四角形 39"/>
          <p:cNvSpPr/>
          <p:nvPr/>
        </p:nvSpPr>
        <p:spPr>
          <a:xfrm>
            <a:off x="7484363" y="1976968"/>
            <a:ext cx="251718" cy="27306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9" name="角丸四角形 40"/>
          <p:cNvSpPr/>
          <p:nvPr/>
        </p:nvSpPr>
        <p:spPr>
          <a:xfrm>
            <a:off x="8106916" y="1978350"/>
            <a:ext cx="310995" cy="25480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50" name="正方形/長方形 49"/>
          <p:cNvSpPr/>
          <p:nvPr/>
        </p:nvSpPr>
        <p:spPr>
          <a:xfrm>
            <a:off x="6704177" y="1955711"/>
            <a:ext cx="1727338" cy="51444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52" name="線吹き出し 2 (枠付き) 36"/>
          <p:cNvSpPr/>
          <p:nvPr/>
        </p:nvSpPr>
        <p:spPr>
          <a:xfrm>
            <a:off x="464784" y="1823044"/>
            <a:ext cx="1924339" cy="837626"/>
          </a:xfrm>
          <a:prstGeom prst="borderCallout2">
            <a:avLst>
              <a:gd name="adj1" fmla="val 81599"/>
              <a:gd name="adj2" fmla="val 102323"/>
              <a:gd name="adj3" fmla="val 81599"/>
              <a:gd name="adj4" fmla="val 114040"/>
              <a:gd name="adj5" fmla="val 124948"/>
              <a:gd name="adj6" fmla="val 14816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日次申請ボタン</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休暇申請や残業申請等、日々の申請はこちらから行います。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→操作手順は</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P.11</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P.14</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ja-JP" altLang="en-US"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53" name="線吹き出し 2 (枠付き) 37"/>
          <p:cNvSpPr/>
          <p:nvPr/>
        </p:nvSpPr>
        <p:spPr>
          <a:xfrm>
            <a:off x="8858992" y="2770526"/>
            <a:ext cx="2211568" cy="998709"/>
          </a:xfrm>
          <a:prstGeom prst="borderCallout2">
            <a:avLst>
              <a:gd name="adj1" fmla="val -4854"/>
              <a:gd name="adj2" fmla="val 49165"/>
              <a:gd name="adj3" fmla="val -19320"/>
              <a:gd name="adj4" fmla="val 34931"/>
              <a:gd name="adj5" fmla="val -34210"/>
              <a:gd name="adj6" fmla="val -662"/>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月次申請ボタン</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月末の勤務確定の申請はこちらから行います。左側にステータスを表示しています。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→操作手順は</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P.15</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ja-JP" altLang="en-US" sz="1000" b="1"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54" name="線吹き出し 2 (枠付き) 45"/>
          <p:cNvSpPr/>
          <p:nvPr/>
        </p:nvSpPr>
        <p:spPr>
          <a:xfrm>
            <a:off x="8858994" y="4758824"/>
            <a:ext cx="2211569" cy="1670820"/>
          </a:xfrm>
          <a:prstGeom prst="borderCallout2">
            <a:avLst>
              <a:gd name="adj1" fmla="val 9682"/>
              <a:gd name="adj2" fmla="val -1423"/>
              <a:gd name="adj3" fmla="val 4798"/>
              <a:gd name="adj4" fmla="val -4924"/>
              <a:gd name="adj5" fmla="val 1141"/>
              <a:gd name="adj6" fmla="val -3660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備考入力ボタン</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ここをクリックすると備考を入力できます。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55" name="図 54"/>
          <p:cNvPicPr>
            <a:picLocks noChangeAspect="1"/>
          </p:cNvPicPr>
          <p:nvPr/>
        </p:nvPicPr>
        <p:blipFill>
          <a:blip r:embed="rId2" cstate="print"/>
          <a:stretch>
            <a:fillRect/>
          </a:stretch>
        </p:blipFill>
        <p:spPr>
          <a:xfrm>
            <a:off x="8988676" y="5279859"/>
            <a:ext cx="1952203" cy="1095721"/>
          </a:xfrm>
          <a:prstGeom prst="rect">
            <a:avLst/>
          </a:prstGeom>
        </p:spPr>
      </p:pic>
      <p:sp>
        <p:nvSpPr>
          <p:cNvPr id="56" name="線吹き出し 2 (枠付き) 19"/>
          <p:cNvSpPr/>
          <p:nvPr/>
        </p:nvSpPr>
        <p:spPr>
          <a:xfrm>
            <a:off x="464783" y="3904199"/>
            <a:ext cx="1931803" cy="1653487"/>
          </a:xfrm>
          <a:prstGeom prst="borderCallout2">
            <a:avLst>
              <a:gd name="adj1" fmla="val 41011"/>
              <a:gd name="adj2" fmla="val 102054"/>
              <a:gd name="adj3" fmla="val 41010"/>
              <a:gd name="adj4" fmla="val 116282"/>
              <a:gd name="adj5" fmla="val -1334"/>
              <a:gd name="adj6" fmla="val 14054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勤務状況アイコン</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勤務状況によってアイコンが変わります。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57" name="図 56"/>
          <p:cNvPicPr>
            <a:picLocks noChangeAspect="1"/>
          </p:cNvPicPr>
          <p:nvPr/>
        </p:nvPicPr>
        <p:blipFill>
          <a:blip r:embed="rId3" cstate="print"/>
          <a:stretch>
            <a:fillRect/>
          </a:stretch>
        </p:blipFill>
        <p:spPr>
          <a:xfrm>
            <a:off x="703279" y="4419044"/>
            <a:ext cx="257175" cy="200025"/>
          </a:xfrm>
          <a:prstGeom prst="rect">
            <a:avLst/>
          </a:prstGeom>
        </p:spPr>
      </p:pic>
      <p:pic>
        <p:nvPicPr>
          <p:cNvPr id="58" name="図 57"/>
          <p:cNvPicPr>
            <a:picLocks noChangeAspect="1"/>
          </p:cNvPicPr>
          <p:nvPr/>
        </p:nvPicPr>
        <p:blipFill>
          <a:blip r:embed="rId4" cstate="print"/>
          <a:stretch>
            <a:fillRect/>
          </a:stretch>
        </p:blipFill>
        <p:spPr>
          <a:xfrm>
            <a:off x="722328" y="4607595"/>
            <a:ext cx="244635" cy="223362"/>
          </a:xfrm>
          <a:prstGeom prst="rect">
            <a:avLst/>
          </a:prstGeom>
        </p:spPr>
      </p:pic>
      <p:pic>
        <p:nvPicPr>
          <p:cNvPr id="60" name="図 59"/>
          <p:cNvPicPr>
            <a:picLocks noChangeAspect="1"/>
          </p:cNvPicPr>
          <p:nvPr/>
        </p:nvPicPr>
        <p:blipFill>
          <a:blip r:embed="rId5" cstate="print"/>
          <a:stretch>
            <a:fillRect/>
          </a:stretch>
        </p:blipFill>
        <p:spPr>
          <a:xfrm>
            <a:off x="723464" y="4856149"/>
            <a:ext cx="236990" cy="219075"/>
          </a:xfrm>
          <a:prstGeom prst="rect">
            <a:avLst/>
          </a:prstGeom>
        </p:spPr>
      </p:pic>
      <p:pic>
        <p:nvPicPr>
          <p:cNvPr id="61" name="図 60"/>
          <p:cNvPicPr>
            <a:picLocks noChangeAspect="1"/>
          </p:cNvPicPr>
          <p:nvPr/>
        </p:nvPicPr>
        <p:blipFill>
          <a:blip r:embed="rId6" cstate="print"/>
          <a:stretch>
            <a:fillRect/>
          </a:stretch>
        </p:blipFill>
        <p:spPr>
          <a:xfrm>
            <a:off x="734872" y="5308578"/>
            <a:ext cx="219075" cy="200025"/>
          </a:xfrm>
          <a:prstGeom prst="rect">
            <a:avLst/>
          </a:prstGeom>
        </p:spPr>
      </p:pic>
      <p:sp>
        <p:nvSpPr>
          <p:cNvPr id="62" name="正方形/長方形 61"/>
          <p:cNvSpPr/>
          <p:nvPr/>
        </p:nvSpPr>
        <p:spPr>
          <a:xfrm>
            <a:off x="927875" y="4430905"/>
            <a:ext cx="1151752"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900" dirty="0">
                <a:latin typeface="メイリオ" panose="020B0604030504040204" charset="-128"/>
                <a:ea typeface="メイリオ" panose="020B0604030504040204" charset="-128"/>
                <a:cs typeface="メイリオ" panose="020B0604030504040204" charset="-128"/>
              </a:rPr>
              <a:t>・・・通常出勤</a:t>
            </a:r>
            <a:endParaRPr lang="ja-JP" altLang="en-US" sz="900" dirty="0">
              <a:latin typeface="メイリオ" panose="020B0604030504040204" charset="-128"/>
              <a:ea typeface="メイリオ" panose="020B0604030504040204" charset="-128"/>
              <a:cs typeface="メイリオ" panose="020B0604030504040204" charset="-128"/>
            </a:endParaRPr>
          </a:p>
        </p:txBody>
      </p:sp>
      <p:sp>
        <p:nvSpPr>
          <p:cNvPr id="63" name="正方形/長方形 62"/>
          <p:cNvSpPr/>
          <p:nvPr/>
        </p:nvSpPr>
        <p:spPr>
          <a:xfrm>
            <a:off x="921366" y="4644684"/>
            <a:ext cx="1151752"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900" dirty="0">
                <a:latin typeface="メイリオ" panose="020B0604030504040204" charset="-128"/>
                <a:ea typeface="メイリオ" panose="020B0604030504040204" charset="-128"/>
                <a:cs typeface="メイリオ" panose="020B0604030504040204" charset="-128"/>
              </a:rPr>
              <a:t>・・・</a:t>
            </a:r>
            <a:r>
              <a:rPr lang="ja-JP" altLang="en-US" sz="900" dirty="0">
                <a:solidFill>
                  <a:schemeClr val="tx1"/>
                </a:solidFill>
                <a:latin typeface="メイリオ" panose="020B0604030504040204" charset="-128"/>
                <a:ea typeface="メイリオ" panose="020B0604030504040204" charset="-128"/>
                <a:cs typeface="メイリオ" panose="020B0604030504040204" charset="-128"/>
              </a:rPr>
              <a:t>有給</a:t>
            </a:r>
            <a:r>
              <a:rPr lang="ja-JP" altLang="en-US" sz="900" dirty="0">
                <a:latin typeface="メイリオ" panose="020B0604030504040204" charset="-128"/>
                <a:ea typeface="メイリオ" panose="020B0604030504040204" charset="-128"/>
                <a:cs typeface="メイリオ" panose="020B0604030504040204" charset="-128"/>
              </a:rPr>
              <a:t>休暇</a:t>
            </a:r>
            <a:endParaRPr lang="ja-JP" altLang="en-US" sz="900" dirty="0">
              <a:latin typeface="メイリオ" panose="020B0604030504040204" charset="-128"/>
              <a:ea typeface="メイリオ" panose="020B0604030504040204" charset="-128"/>
              <a:cs typeface="メイリオ" panose="020B0604030504040204" charset="-128"/>
            </a:endParaRPr>
          </a:p>
        </p:txBody>
      </p:sp>
      <p:sp>
        <p:nvSpPr>
          <p:cNvPr id="64" name="正方形/長方形 63"/>
          <p:cNvSpPr/>
          <p:nvPr/>
        </p:nvSpPr>
        <p:spPr>
          <a:xfrm>
            <a:off x="916025" y="4873779"/>
            <a:ext cx="1151752"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900" dirty="0">
                <a:latin typeface="メイリオ" panose="020B0604030504040204" charset="-128"/>
                <a:ea typeface="メイリオ" panose="020B0604030504040204" charset="-128"/>
                <a:cs typeface="メイリオ" panose="020B0604030504040204" charset="-128"/>
              </a:rPr>
              <a:t>・・・代休</a:t>
            </a:r>
            <a:endParaRPr lang="ja-JP" altLang="en-US" sz="900" dirty="0">
              <a:latin typeface="メイリオ" panose="020B0604030504040204" charset="-128"/>
              <a:ea typeface="メイリオ" panose="020B0604030504040204" charset="-128"/>
              <a:cs typeface="メイリオ" panose="020B0604030504040204" charset="-128"/>
            </a:endParaRPr>
          </a:p>
        </p:txBody>
      </p:sp>
      <p:sp>
        <p:nvSpPr>
          <p:cNvPr id="65" name="正方形/長方形 64"/>
          <p:cNvSpPr/>
          <p:nvPr/>
        </p:nvSpPr>
        <p:spPr>
          <a:xfrm>
            <a:off x="917422" y="5084902"/>
            <a:ext cx="1524424" cy="174592"/>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900" dirty="0">
                <a:latin typeface="メイリオ" panose="020B0604030504040204" charset="-128"/>
                <a:ea typeface="メイリオ" panose="020B0604030504040204" charset="-128"/>
                <a:cs typeface="メイリオ" panose="020B0604030504040204" charset="-128"/>
              </a:rPr>
              <a:t>・・・欠勤</a:t>
            </a:r>
            <a:r>
              <a:rPr lang="ja-JP" altLang="en-US" sz="900" dirty="0">
                <a:solidFill>
                  <a:schemeClr val="tx1"/>
                </a:solidFill>
                <a:latin typeface="メイリオ" panose="020B0604030504040204" charset="-128"/>
                <a:ea typeface="メイリオ" panose="020B0604030504040204" charset="-128"/>
                <a:cs typeface="メイリオ" panose="020B0604030504040204" charset="-128"/>
              </a:rPr>
              <a:t>（無給休暇）</a:t>
            </a:r>
            <a:endParaRPr lang="ja-JP" altLang="en-US" sz="9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66" name="正方形/長方形 65"/>
          <p:cNvSpPr/>
          <p:nvPr/>
        </p:nvSpPr>
        <p:spPr>
          <a:xfrm>
            <a:off x="910432" y="5296025"/>
            <a:ext cx="1433963"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900" dirty="0">
                <a:latin typeface="メイリオ" panose="020B0604030504040204" charset="-128"/>
                <a:ea typeface="メイリオ" panose="020B0604030504040204" charset="-128"/>
                <a:cs typeface="メイリオ" panose="020B0604030504040204" charset="-128"/>
              </a:rPr>
              <a:t>・・・勤務状況未入力</a:t>
            </a:r>
            <a:endParaRPr lang="ja-JP" altLang="en-US" sz="900" dirty="0">
              <a:latin typeface="メイリオ" panose="020B0604030504040204" charset="-128"/>
              <a:ea typeface="メイリオ" panose="020B0604030504040204" charset="-128"/>
              <a:cs typeface="メイリオ" panose="020B0604030504040204" charset="-128"/>
            </a:endParaRPr>
          </a:p>
        </p:txBody>
      </p:sp>
      <p:sp>
        <p:nvSpPr>
          <p:cNvPr id="67" name="線吹き出し 2 (枠付き) 27"/>
          <p:cNvSpPr/>
          <p:nvPr/>
        </p:nvSpPr>
        <p:spPr>
          <a:xfrm>
            <a:off x="464784" y="2790236"/>
            <a:ext cx="1931803" cy="1040898"/>
          </a:xfrm>
          <a:prstGeom prst="borderCallout2">
            <a:avLst>
              <a:gd name="adj1" fmla="val 83347"/>
              <a:gd name="adj2" fmla="val 101729"/>
              <a:gd name="adj3" fmla="val 85120"/>
              <a:gd name="adj4" fmla="val 110342"/>
              <a:gd name="adj5" fmla="val 69021"/>
              <a:gd name="adj6" fmla="val 15440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出退勤時刻</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勤務表から手入力した場合は、背景が黄色で表示されます。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WEB</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タイムレコーダーから打刻した場合は背景が白色で表示されます。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68" name="線吹き出し 2 (枠付き) 30"/>
          <p:cNvSpPr/>
          <p:nvPr/>
        </p:nvSpPr>
        <p:spPr>
          <a:xfrm>
            <a:off x="8835803" y="3823299"/>
            <a:ext cx="2211569" cy="885566"/>
          </a:xfrm>
          <a:prstGeom prst="borderCallout2">
            <a:avLst>
              <a:gd name="adj1" fmla="val 47278"/>
              <a:gd name="adj2" fmla="val -1338"/>
              <a:gd name="adj3" fmla="val 22384"/>
              <a:gd name="adj4" fmla="val -37333"/>
              <a:gd name="adj5" fmla="val -32246"/>
              <a:gd name="adj6" fmla="val -20594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打刻時間と勤務時間の不整合</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打刻時間から計算された勤務時間と、工数登録された勤務時間に差異があった場合、赤字で！マークが表示されます。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69" name="角丸四角形 31"/>
          <p:cNvSpPr/>
          <p:nvPr/>
        </p:nvSpPr>
        <p:spPr>
          <a:xfrm>
            <a:off x="3304072" y="2886142"/>
            <a:ext cx="165966" cy="12406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70" name="角丸四角形 32"/>
          <p:cNvSpPr/>
          <p:nvPr/>
        </p:nvSpPr>
        <p:spPr>
          <a:xfrm>
            <a:off x="3447305" y="3432182"/>
            <a:ext cx="571141" cy="14854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71" name="角丸四角形 33"/>
          <p:cNvSpPr/>
          <p:nvPr/>
        </p:nvSpPr>
        <p:spPr>
          <a:xfrm>
            <a:off x="4006178" y="3431440"/>
            <a:ext cx="259918" cy="15002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72" name="Rectangle 3"/>
          <p:cNvSpPr>
            <a:spLocks noChangeArrowheads="1"/>
          </p:cNvSpPr>
          <p:nvPr/>
        </p:nvSpPr>
        <p:spPr bwMode="auto">
          <a:xfrm>
            <a:off x="4229924" y="2670887"/>
            <a:ext cx="3619963" cy="3681508"/>
          </a:xfrm>
          <a:prstGeom prst="rect">
            <a:avLst/>
          </a:prstGeom>
          <a:noFill/>
          <a:ln w="19050">
            <a:solidFill>
              <a:srgbClr val="FF0000"/>
            </a:solidFill>
            <a:miter lim="800000"/>
          </a:ln>
        </p:spPr>
        <p:txBody>
          <a:bodyPr wrap="square" anchor="ctr">
            <a:noAutofit/>
          </a:bodyPr>
          <a:lstStyle/>
          <a:p>
            <a:pPr algn="ctr"/>
            <a:r>
              <a:rPr lang="ja-JP" altLang="en-US" sz="1200" b="1" dirty="0">
                <a:latin typeface="メイリオ" panose="020B0604030504040204" charset="-128"/>
                <a:ea typeface="メイリオ" panose="020B0604030504040204" charset="-128"/>
                <a:cs typeface="メイリオ" panose="020B0604030504040204" charset="-128"/>
              </a:rPr>
              <a:t>打刻した時間が表示されます</a:t>
            </a:r>
            <a:endParaRPr lang="ja-JP" altLang="en-US" sz="1200" b="1" dirty="0">
              <a:latin typeface="メイリオ" panose="020B0604030504040204" charset="-128"/>
              <a:ea typeface="メイリオ" panose="020B0604030504040204" charset="-128"/>
              <a:cs typeface="メイリオ" panose="020B0604030504040204" charset="-128"/>
            </a:endParaRPr>
          </a:p>
        </p:txBody>
      </p:sp>
      <p:sp>
        <p:nvSpPr>
          <p:cNvPr id="73" name="角丸四角形 41"/>
          <p:cNvSpPr/>
          <p:nvPr/>
        </p:nvSpPr>
        <p:spPr>
          <a:xfrm>
            <a:off x="3124590" y="3786037"/>
            <a:ext cx="165966" cy="12406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74" name="角丸四角形 42"/>
          <p:cNvSpPr/>
          <p:nvPr/>
        </p:nvSpPr>
        <p:spPr>
          <a:xfrm>
            <a:off x="7857351" y="4696793"/>
            <a:ext cx="165966" cy="12406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5" name="線吹き出し 2 (枠付き) 44"/>
          <p:cNvSpPr/>
          <p:nvPr/>
        </p:nvSpPr>
        <p:spPr>
          <a:xfrm>
            <a:off x="9211702" y="1492422"/>
            <a:ext cx="1836374" cy="864412"/>
          </a:xfrm>
          <a:prstGeom prst="borderCallout2">
            <a:avLst>
              <a:gd name="adj1" fmla="val 9134"/>
              <a:gd name="adj2" fmla="val -2454"/>
              <a:gd name="adj3" fmla="val 8681"/>
              <a:gd name="adj4" fmla="val -33186"/>
              <a:gd name="adj5" fmla="val 55819"/>
              <a:gd name="adj6" fmla="val -6905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各種情報の閲覧</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休暇情報や、お知らせなどが確認できます。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→操作手順は</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P.16</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P.21</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ja-JP" altLang="en-US" sz="1000" b="1"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37" name="図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80" y="5102874"/>
            <a:ext cx="241419" cy="186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日次申請（１</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日次の各種申請を行う際は、申請対象日の申請ボタンをクリックすると表示される申請ダイアログから、必要な情報を入力します。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7" name="図 6" descr="スクリーンショット が含まれている画像&#10;&#10;自動的に生成された説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11296" y="1764916"/>
            <a:ext cx="4067761" cy="3328168"/>
          </a:xfrm>
          <a:prstGeom prst="rect">
            <a:avLst/>
          </a:prstGeom>
          <a:ln>
            <a:solidFill>
              <a:schemeClr val="accent1"/>
            </a:solidFill>
          </a:ln>
        </p:spPr>
      </p:pic>
      <p:sp>
        <p:nvSpPr>
          <p:cNvPr id="41" name="角丸四角形 40"/>
          <p:cNvSpPr/>
          <p:nvPr/>
        </p:nvSpPr>
        <p:spPr>
          <a:xfrm>
            <a:off x="2189852" y="3812509"/>
            <a:ext cx="154636" cy="12454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41" idx="3"/>
            <a:endCxn id="3" idx="1"/>
          </p:cNvCxnSpPr>
          <p:nvPr/>
        </p:nvCxnSpPr>
        <p:spPr bwMode="auto">
          <a:xfrm flipV="1">
            <a:off x="2344488" y="3874783"/>
            <a:ext cx="2706727" cy="1"/>
          </a:xfrm>
          <a:prstGeom prst="straightConnector1">
            <a:avLst/>
          </a:prstGeom>
          <a:noFill/>
          <a:ln w="9525" algn="ctr">
            <a:solidFill>
              <a:srgbClr val="FF0000"/>
            </a:solidFill>
            <a:round/>
            <a:tailEnd type="arrow" w="lg" len="lg"/>
          </a:ln>
        </p:spPr>
      </p:cxn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215" y="1744979"/>
            <a:ext cx="5041839" cy="4259607"/>
          </a:xfrm>
          <a:prstGeom prst="rect">
            <a:avLst/>
          </a:prstGeom>
          <a:ln>
            <a:solidFill>
              <a:schemeClr val="accent1"/>
            </a:solidFill>
          </a:ln>
        </p:spPr>
      </p:pic>
      <p:sp>
        <p:nvSpPr>
          <p:cNvPr id="9" name="線吹き出し 2 (枠付き) 8"/>
          <p:cNvSpPr/>
          <p:nvPr/>
        </p:nvSpPr>
        <p:spPr>
          <a:xfrm>
            <a:off x="8515764" y="1790203"/>
            <a:ext cx="1931803" cy="500199"/>
          </a:xfrm>
          <a:prstGeom prst="borderCallout2">
            <a:avLst>
              <a:gd name="adj1" fmla="val 104284"/>
              <a:gd name="adj2" fmla="val 55082"/>
              <a:gd name="adj3" fmla="val 129942"/>
              <a:gd name="adj4" fmla="val 52681"/>
              <a:gd name="adj5" fmla="val 162199"/>
              <a:gd name="adj6" fmla="val 3357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初期設定によって</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表示される項目は異なります。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1" cstate="print"/>
          <a:stretch>
            <a:fillRect/>
          </a:stretch>
        </p:blipFill>
        <p:spPr>
          <a:xfrm>
            <a:off x="1921211" y="2079025"/>
            <a:ext cx="2939875" cy="2477830"/>
          </a:xfrm>
          <a:prstGeom prst="rect">
            <a:avLst/>
          </a:prstGeom>
          <a:ln>
            <a:solidFill>
              <a:schemeClr val="accent1"/>
            </a:solidFill>
          </a:ln>
        </p:spPr>
      </p:pic>
      <p:pic>
        <p:nvPicPr>
          <p:cNvPr id="8" name="図 7"/>
          <p:cNvPicPr>
            <a:picLocks noChangeAspect="1"/>
          </p:cNvPicPr>
          <p:nvPr/>
        </p:nvPicPr>
        <p:blipFill>
          <a:blip r:embed="rId2" cstate="print"/>
          <a:stretch>
            <a:fillRect/>
          </a:stretch>
        </p:blipFill>
        <p:spPr>
          <a:xfrm>
            <a:off x="4211660" y="2217684"/>
            <a:ext cx="3469900" cy="2924554"/>
          </a:xfrm>
          <a:prstGeom prst="rect">
            <a:avLst/>
          </a:prstGeom>
          <a:ln>
            <a:solidFill>
              <a:schemeClr val="accent1"/>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日次申請（</a:t>
            </a:r>
            <a:r>
              <a:rPr lang="en-US" altLang="ja-JP" dirty="0">
                <a:latin typeface="メイリオ" panose="020B0604030504040204" charset="-128"/>
                <a:ea typeface="メイリオ" panose="020B0604030504040204" charset="-128"/>
                <a:cs typeface="メイリオ" panose="020B0604030504040204" charset="-128"/>
              </a:rPr>
              <a:t>2 /</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10" name="コンテンツ プレースホルダー 9"/>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申請ダイアログの</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メニュー</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タブで申請種類をクリックすると申請内容を入力するためのタブが追加されます。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申請内容を入力して</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12" name="角丸四角形 11"/>
          <p:cNvSpPr/>
          <p:nvPr/>
        </p:nvSpPr>
        <p:spPr>
          <a:xfrm>
            <a:off x="2028015" y="2558209"/>
            <a:ext cx="426596" cy="16584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3" name="図形 119"/>
          <p:cNvCxnSpPr>
            <a:cxnSpLocks noChangeShapeType="1"/>
            <a:stCxn id="12" idx="3"/>
          </p:cNvCxnSpPr>
          <p:nvPr/>
        </p:nvCxnSpPr>
        <p:spPr bwMode="auto">
          <a:xfrm flipV="1">
            <a:off x="2454612" y="2636973"/>
            <a:ext cx="1757049" cy="4160"/>
          </a:xfrm>
          <a:prstGeom prst="straightConnector1">
            <a:avLst/>
          </a:prstGeom>
          <a:noFill/>
          <a:ln w="9525" algn="ctr">
            <a:solidFill>
              <a:srgbClr val="FF0000"/>
            </a:solidFill>
            <a:round/>
            <a:tailEnd type="arrow" w="lg" len="lg"/>
          </a:ln>
        </p:spPr>
      </p:cxnSp>
      <p:sp>
        <p:nvSpPr>
          <p:cNvPr id="15" name="角丸四角形 14"/>
          <p:cNvSpPr/>
          <p:nvPr/>
        </p:nvSpPr>
        <p:spPr>
          <a:xfrm>
            <a:off x="4107683" y="2109497"/>
            <a:ext cx="388714" cy="216377"/>
          </a:xfrm>
          <a:prstGeom prst="roundRect">
            <a:avLst>
              <a:gd name="adj" fmla="val 532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8" name="角丸四角形 17"/>
          <p:cNvSpPr/>
          <p:nvPr/>
        </p:nvSpPr>
        <p:spPr>
          <a:xfrm>
            <a:off x="4673159" y="2547051"/>
            <a:ext cx="392524" cy="17700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9" name="正方形/長方形 18"/>
          <p:cNvSpPr/>
          <p:nvPr/>
        </p:nvSpPr>
        <p:spPr>
          <a:xfrm>
            <a:off x="4795114" y="1988718"/>
            <a:ext cx="126466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休暇申請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
        <p:nvSpPr>
          <p:cNvPr id="20" name="線吹き出し 2 (枠付き) 19"/>
          <p:cNvSpPr/>
          <p:nvPr/>
        </p:nvSpPr>
        <p:spPr>
          <a:xfrm>
            <a:off x="6479225" y="2031401"/>
            <a:ext cx="2838896" cy="603903"/>
          </a:xfrm>
          <a:prstGeom prst="borderCallout2">
            <a:avLst>
              <a:gd name="adj1" fmla="val 61877"/>
              <a:gd name="adj2" fmla="val -4411"/>
              <a:gd name="adj3" fmla="val 62091"/>
              <a:gd name="adj4" fmla="val -9852"/>
              <a:gd name="adj5" fmla="val 116503"/>
              <a:gd name="adj6" fmla="val -4453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休暇種類を選択します。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有休に該当する休暇種類を選択すると、</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残日数が表示されます。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1" name="線吹き出し 2 (枠付き) 20"/>
          <p:cNvSpPr/>
          <p:nvPr/>
        </p:nvSpPr>
        <p:spPr>
          <a:xfrm>
            <a:off x="6000099" y="3442809"/>
            <a:ext cx="1961044" cy="720818"/>
          </a:xfrm>
          <a:prstGeom prst="borderCallout2">
            <a:avLst>
              <a:gd name="adj1" fmla="val 61877"/>
              <a:gd name="adj2" fmla="val -4411"/>
              <a:gd name="adj3" fmla="val 62091"/>
              <a:gd name="adj4" fmla="val -9852"/>
              <a:gd name="adj5" fmla="val -28222"/>
              <a:gd name="adj6" fmla="val -2412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期間を指定する場合はチェックボックスをチェックし、終了日を入力します。（カレンダーからの選択も可能です。）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0" name="角丸四角形 29"/>
          <p:cNvSpPr/>
          <p:nvPr/>
        </p:nvSpPr>
        <p:spPr>
          <a:xfrm>
            <a:off x="7980283" y="4276091"/>
            <a:ext cx="2559810" cy="1506350"/>
          </a:xfrm>
          <a:prstGeom prst="roundRect">
            <a:avLst>
              <a:gd name="adj" fmla="val 122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承認申請をクリックすると申請が行われ、</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申請を行うと勤務表画面に表示される</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申請ボタンのアイコンが変わります。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9" name="図 8"/>
          <p:cNvPicPr>
            <a:picLocks noChangeAspect="1"/>
          </p:cNvPicPr>
          <p:nvPr/>
        </p:nvPicPr>
        <p:blipFill>
          <a:blip r:embed="rId3" cstate="print"/>
          <a:stretch>
            <a:fillRect/>
          </a:stretch>
        </p:blipFill>
        <p:spPr>
          <a:xfrm>
            <a:off x="8315142" y="4965337"/>
            <a:ext cx="1809750" cy="581025"/>
          </a:xfrm>
          <a:prstGeom prst="rect">
            <a:avLst/>
          </a:prstGeom>
          <a:ln>
            <a:solidFill>
              <a:schemeClr val="tx1"/>
            </a:solidFill>
          </a:ln>
        </p:spPr>
      </p:pic>
      <p:sp>
        <p:nvSpPr>
          <p:cNvPr id="31" name="角丸四角形 30"/>
          <p:cNvSpPr/>
          <p:nvPr/>
        </p:nvSpPr>
        <p:spPr>
          <a:xfrm>
            <a:off x="9115915" y="5181756"/>
            <a:ext cx="317190" cy="22860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8" name="角丸四角形 27"/>
          <p:cNvSpPr/>
          <p:nvPr/>
        </p:nvSpPr>
        <p:spPr>
          <a:xfrm>
            <a:off x="7013715" y="2682928"/>
            <a:ext cx="639270" cy="33759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22" name="図 21"/>
          <p:cNvPicPr>
            <a:picLocks noChangeAspect="1"/>
          </p:cNvPicPr>
          <p:nvPr/>
        </p:nvPicPr>
        <p:blipFill rotWithShape="1">
          <a:blip r:embed="rId4">
            <a:extLst>
              <a:ext uri="{28A0092B-C50C-407E-A947-70E740481C1C}">
                <a14:useLocalDpi xmlns:a14="http://schemas.microsoft.com/office/drawing/2010/main" val="0"/>
              </a:ext>
            </a:extLst>
          </a:blip>
          <a:srcRect l="87243" t="24549" b="57032"/>
          <a:stretch>
            <a:fillRect/>
          </a:stretch>
        </p:blipFill>
        <p:spPr>
          <a:xfrm>
            <a:off x="7097753" y="2766165"/>
            <a:ext cx="497725" cy="228600"/>
          </a:xfrm>
          <a:prstGeom prst="rect">
            <a:avLst/>
          </a:prstGeom>
          <a:ln>
            <a:solidFill>
              <a:schemeClr val="bg1"/>
            </a:solidFill>
          </a:ln>
        </p:spPr>
      </p:pic>
      <p:cxnSp>
        <p:nvCxnSpPr>
          <p:cNvPr id="6" name="カギ線コネクタ 5"/>
          <p:cNvCxnSpPr>
            <a:stCxn id="28" idx="3"/>
            <a:endCxn id="30" idx="0"/>
          </p:cNvCxnSpPr>
          <p:nvPr/>
        </p:nvCxnSpPr>
        <p:spPr>
          <a:xfrm>
            <a:off x="7652986" y="2851723"/>
            <a:ext cx="1607203" cy="142436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日次申請（</a:t>
            </a:r>
            <a:r>
              <a:rPr lang="en-US" altLang="ja-JP" dirty="0">
                <a:latin typeface="メイリオ" panose="020B0604030504040204" charset="-128"/>
                <a:ea typeface="メイリオ" panose="020B0604030504040204" charset="-128"/>
                <a:cs typeface="メイリオ" panose="020B0604030504040204" charset="-128"/>
              </a:rPr>
              <a:t>3 /</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各種申請の入力項目は下記の通りです。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必要な項目を入力して申請を行います。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6" name="図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1926" y="1895476"/>
            <a:ext cx="3901555" cy="1241125"/>
          </a:xfrm>
          <a:prstGeom prst="rect">
            <a:avLst/>
          </a:prstGeom>
          <a:ln>
            <a:solidFill>
              <a:schemeClr val="accent1"/>
            </a:solidFill>
          </a:ln>
        </p:spPr>
      </p:pic>
      <p:sp>
        <p:nvSpPr>
          <p:cNvPr id="19" name="線吹き出し 1 (枠付き) 18"/>
          <p:cNvSpPr/>
          <p:nvPr/>
        </p:nvSpPr>
        <p:spPr>
          <a:xfrm>
            <a:off x="3719479" y="2844068"/>
            <a:ext cx="2186162" cy="403820"/>
          </a:xfrm>
          <a:prstGeom prst="borderCallout1">
            <a:avLst>
              <a:gd name="adj1" fmla="val 31958"/>
              <a:gd name="adj2" fmla="val -1442"/>
              <a:gd name="adj3" fmla="val -96804"/>
              <a:gd name="adj4" fmla="val -2402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入力項目の確認を行います。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0" name="正方形/長方形 19"/>
          <p:cNvSpPr/>
          <p:nvPr/>
        </p:nvSpPr>
        <p:spPr>
          <a:xfrm>
            <a:off x="1674638" y="1698955"/>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日次確定申請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27" name="図 26"/>
          <p:cNvPicPr>
            <a:picLocks noChangeAspect="1"/>
          </p:cNvPicPr>
          <p:nvPr/>
        </p:nvPicPr>
        <p:blipFill>
          <a:blip r:embed="rId2"/>
          <a:stretch>
            <a:fillRect/>
          </a:stretch>
        </p:blipFill>
        <p:spPr>
          <a:xfrm>
            <a:off x="1916954" y="3862832"/>
            <a:ext cx="3973046" cy="1569446"/>
          </a:xfrm>
          <a:prstGeom prst="rect">
            <a:avLst/>
          </a:prstGeom>
          <a:ln>
            <a:solidFill>
              <a:schemeClr val="accent1"/>
            </a:solidFill>
          </a:ln>
        </p:spPr>
      </p:pic>
      <p:sp>
        <p:nvSpPr>
          <p:cNvPr id="29" name="正方形/長方形 28"/>
          <p:cNvSpPr/>
          <p:nvPr/>
        </p:nvSpPr>
        <p:spPr>
          <a:xfrm>
            <a:off x="1691570" y="3589359"/>
            <a:ext cx="4496316" cy="360936"/>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休日出勤申請</a:t>
            </a:r>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　</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休日として設定された曜日のみ入力可能です。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0" name="線吹き出し 1 (枠付き) 29"/>
          <p:cNvSpPr/>
          <p:nvPr/>
        </p:nvSpPr>
        <p:spPr>
          <a:xfrm>
            <a:off x="4263182" y="5042439"/>
            <a:ext cx="1907771" cy="358855"/>
          </a:xfrm>
          <a:prstGeom prst="borderCallout1">
            <a:avLst>
              <a:gd name="adj1" fmla="val 31958"/>
              <a:gd name="adj2" fmla="val -1442"/>
              <a:gd name="adj3" fmla="val -155282"/>
              <a:gd name="adj4" fmla="val -5121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出社</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退社時刻を行います。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nvGrpSpPr>
          <p:cNvPr id="26" name="グループ化 25"/>
          <p:cNvGrpSpPr/>
          <p:nvPr/>
        </p:nvGrpSpPr>
        <p:grpSpPr>
          <a:xfrm>
            <a:off x="6010768" y="1660648"/>
            <a:ext cx="3893074" cy="2366840"/>
            <a:chOff x="4819866" y="3331908"/>
            <a:chExt cx="3893074" cy="2366840"/>
          </a:xfrm>
        </p:grpSpPr>
        <p:sp>
          <p:nvSpPr>
            <p:cNvPr id="31" name="正方形/長方形 30"/>
            <p:cNvSpPr/>
            <p:nvPr/>
          </p:nvSpPr>
          <p:spPr>
            <a:xfrm>
              <a:off x="4819866" y="3331908"/>
              <a:ext cx="2372010" cy="216904"/>
            </a:xfrm>
            <a:prstGeom prst="rect">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残業申請・早朝勤務申請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32" name="図 31"/>
            <p:cNvPicPr>
              <a:picLocks noChangeAspect="1"/>
            </p:cNvPicPr>
            <p:nvPr/>
          </p:nvPicPr>
          <p:blipFill>
            <a:blip r:embed="rId3" cstate="print"/>
            <a:stretch>
              <a:fillRect/>
            </a:stretch>
          </p:blipFill>
          <p:spPr>
            <a:xfrm>
              <a:off x="4993456" y="3541464"/>
              <a:ext cx="3712972" cy="934081"/>
            </a:xfrm>
            <a:prstGeom prst="rect">
              <a:avLst/>
            </a:prstGeom>
            <a:ln>
              <a:solidFill>
                <a:schemeClr val="accent1"/>
              </a:solidFill>
            </a:ln>
          </p:spPr>
        </p:pic>
        <p:pic>
          <p:nvPicPr>
            <p:cNvPr id="33" name="図 32"/>
            <p:cNvPicPr>
              <a:picLocks noChangeAspect="1"/>
            </p:cNvPicPr>
            <p:nvPr/>
          </p:nvPicPr>
          <p:blipFill>
            <a:blip r:embed="rId4" cstate="print"/>
            <a:stretch>
              <a:fillRect/>
            </a:stretch>
          </p:blipFill>
          <p:spPr>
            <a:xfrm>
              <a:off x="4999502" y="4747180"/>
              <a:ext cx="3713438" cy="951568"/>
            </a:xfrm>
            <a:prstGeom prst="rect">
              <a:avLst/>
            </a:prstGeom>
            <a:ln>
              <a:solidFill>
                <a:schemeClr val="accent1"/>
              </a:solidFill>
            </a:ln>
          </p:spPr>
        </p:pic>
        <p:sp>
          <p:nvSpPr>
            <p:cNvPr id="34" name="線吹き出し 1 (枠付き) 33"/>
            <p:cNvSpPr/>
            <p:nvPr/>
          </p:nvSpPr>
          <p:spPr>
            <a:xfrm>
              <a:off x="6728038" y="4276438"/>
              <a:ext cx="1241571" cy="444617"/>
            </a:xfrm>
            <a:prstGeom prst="borderCallout1">
              <a:avLst>
                <a:gd name="adj1" fmla="val 31958"/>
                <a:gd name="adj2" fmla="val -1442"/>
                <a:gd name="adj3" fmla="val -24488"/>
                <a:gd name="adj4" fmla="val -3761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開始・終了時刻を入力します。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35" name="直線コネクタ 34"/>
            <p:cNvCxnSpPr/>
            <p:nvPr/>
          </p:nvCxnSpPr>
          <p:spPr>
            <a:xfrm flipV="1">
              <a:off x="6222744" y="4482960"/>
              <a:ext cx="493487" cy="7566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5987914" y="4181178"/>
            <a:ext cx="4235405" cy="1725473"/>
            <a:chOff x="4473927" y="1704627"/>
            <a:chExt cx="4235405" cy="1725473"/>
          </a:xfrm>
        </p:grpSpPr>
        <p:sp>
          <p:nvSpPr>
            <p:cNvPr id="39" name="正方形/長方形 38"/>
            <p:cNvSpPr/>
            <p:nvPr/>
          </p:nvSpPr>
          <p:spPr>
            <a:xfrm>
              <a:off x="4473927" y="1704627"/>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振替申請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40" name="図 39"/>
            <p:cNvPicPr>
              <a:picLocks noChangeAspect="1"/>
            </p:cNvPicPr>
            <p:nvPr/>
          </p:nvPicPr>
          <p:blipFill>
            <a:blip r:embed="rId5" cstate="print"/>
            <a:stretch>
              <a:fillRect/>
            </a:stretch>
          </p:blipFill>
          <p:spPr>
            <a:xfrm>
              <a:off x="4700315" y="1939529"/>
              <a:ext cx="4009017" cy="985214"/>
            </a:xfrm>
            <a:prstGeom prst="rect">
              <a:avLst/>
            </a:prstGeom>
            <a:ln>
              <a:solidFill>
                <a:schemeClr val="accent1"/>
              </a:solidFill>
            </a:ln>
          </p:spPr>
        </p:pic>
        <p:sp>
          <p:nvSpPr>
            <p:cNvPr id="41" name="線吹き出し 1 (枠付き) 40"/>
            <p:cNvSpPr/>
            <p:nvPr/>
          </p:nvSpPr>
          <p:spPr>
            <a:xfrm>
              <a:off x="6500638" y="3026280"/>
              <a:ext cx="2186162" cy="403820"/>
            </a:xfrm>
            <a:prstGeom prst="borderCallout1">
              <a:avLst>
                <a:gd name="adj1" fmla="val 31958"/>
                <a:gd name="adj2" fmla="val -1442"/>
                <a:gd name="adj3" fmla="val -163971"/>
                <a:gd name="adj4" fmla="val -2207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振替日を入力します。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pic>
        <p:nvPicPr>
          <p:cNvPr id="22" name="図 21"/>
          <p:cNvPicPr>
            <a:picLocks noChangeAspect="1"/>
          </p:cNvPicPr>
          <p:nvPr/>
        </p:nvPicPr>
        <p:blipFill rotWithShape="1">
          <a:blip r:embed="rId1">
            <a:extLst>
              <a:ext uri="{28A0092B-C50C-407E-A947-70E740481C1C}">
                <a14:useLocalDpi xmlns:a14="http://schemas.microsoft.com/office/drawing/2010/main" val="0"/>
              </a:ext>
            </a:extLst>
          </a:blip>
          <a:srcRect l="87243" t="24549" b="57032"/>
          <a:stretch>
            <a:fillRect/>
          </a:stretch>
        </p:blipFill>
        <p:spPr>
          <a:xfrm>
            <a:off x="9361506" y="2147797"/>
            <a:ext cx="497725" cy="228600"/>
          </a:xfrm>
          <a:prstGeom prst="rect">
            <a:avLst/>
          </a:prstGeom>
          <a:ln>
            <a:solidFill>
              <a:schemeClr val="bg1"/>
            </a:solidFill>
          </a:ln>
        </p:spPr>
      </p:pic>
      <p:pic>
        <p:nvPicPr>
          <p:cNvPr id="23" name="図 22"/>
          <p:cNvPicPr>
            <a:picLocks noChangeAspect="1"/>
          </p:cNvPicPr>
          <p:nvPr/>
        </p:nvPicPr>
        <p:blipFill rotWithShape="1">
          <a:blip r:embed="rId1">
            <a:extLst>
              <a:ext uri="{28A0092B-C50C-407E-A947-70E740481C1C}">
                <a14:useLocalDpi xmlns:a14="http://schemas.microsoft.com/office/drawing/2010/main" val="0"/>
              </a:ext>
            </a:extLst>
          </a:blip>
          <a:srcRect l="87243" t="24549" b="57032"/>
          <a:stretch>
            <a:fillRect/>
          </a:stretch>
        </p:blipFill>
        <p:spPr>
          <a:xfrm>
            <a:off x="9371030" y="3346714"/>
            <a:ext cx="497725" cy="228600"/>
          </a:xfrm>
          <a:prstGeom prst="rect">
            <a:avLst/>
          </a:prstGeom>
          <a:ln>
            <a:solidFill>
              <a:schemeClr val="bg1"/>
            </a:solidFill>
          </a:ln>
        </p:spPr>
      </p:pic>
      <p:pic>
        <p:nvPicPr>
          <p:cNvPr id="24" name="図 23"/>
          <p:cNvPicPr>
            <a:picLocks noChangeAspect="1"/>
          </p:cNvPicPr>
          <p:nvPr/>
        </p:nvPicPr>
        <p:blipFill rotWithShape="1">
          <a:blip r:embed="rId1">
            <a:extLst>
              <a:ext uri="{28A0092B-C50C-407E-A947-70E740481C1C}">
                <a14:useLocalDpi xmlns:a14="http://schemas.microsoft.com/office/drawing/2010/main" val="0"/>
              </a:ext>
            </a:extLst>
          </a:blip>
          <a:srcRect l="87243" t="24549" b="57032"/>
          <a:stretch>
            <a:fillRect/>
          </a:stretch>
        </p:blipFill>
        <p:spPr>
          <a:xfrm>
            <a:off x="9619892" y="4701290"/>
            <a:ext cx="497725" cy="228600"/>
          </a:xfrm>
          <a:prstGeom prst="rect">
            <a:avLst/>
          </a:prstGeom>
          <a:ln>
            <a:solidFill>
              <a:schemeClr val="bg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日次申請（</a:t>
            </a:r>
            <a:r>
              <a:rPr lang="en-US" altLang="ja-JP" dirty="0">
                <a:latin typeface="メイリオ" panose="020B0604030504040204" charset="-128"/>
                <a:ea typeface="メイリオ" panose="020B0604030504040204" charset="-128"/>
                <a:cs typeface="メイリオ" panose="020B0604030504040204" charset="-128"/>
              </a:rPr>
              <a:t>4 /</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p>
        </p:txBody>
      </p:sp>
      <p:sp>
        <p:nvSpPr>
          <p:cNvPr id="20" name="コンテンツ プレースホルダー 19"/>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各種申請の入力項目は下記の通りです。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必要な項目を入力して申請を行います。</a:t>
            </a:r>
            <a:endParaRPr lang="en-US" altLang="ja-JP" sz="2200" dirty="0">
              <a:latin typeface="メイリオ" panose="020B0604030504040204" charset="-128"/>
              <a:ea typeface="メイリオ" panose="020B0604030504040204" charset="-128"/>
              <a:cs typeface="メイリオ" panose="020B0604030504040204" charset="-128"/>
            </a:endParaRPr>
          </a:p>
        </p:txBody>
      </p:sp>
      <p:grpSp>
        <p:nvGrpSpPr>
          <p:cNvPr id="12" name="グループ化 11"/>
          <p:cNvGrpSpPr/>
          <p:nvPr/>
        </p:nvGrpSpPr>
        <p:grpSpPr>
          <a:xfrm>
            <a:off x="1929146" y="3687327"/>
            <a:ext cx="4224694" cy="2443319"/>
            <a:chOff x="263468" y="3292724"/>
            <a:chExt cx="4224694" cy="2443319"/>
          </a:xfrm>
        </p:grpSpPr>
        <p:pic>
          <p:nvPicPr>
            <p:cNvPr id="5" name="図 4"/>
            <p:cNvPicPr>
              <a:picLocks noChangeAspect="1"/>
            </p:cNvPicPr>
            <p:nvPr/>
          </p:nvPicPr>
          <p:blipFill>
            <a:blip r:embed="rId1" cstate="print"/>
            <a:stretch>
              <a:fillRect/>
            </a:stretch>
          </p:blipFill>
          <p:spPr>
            <a:xfrm>
              <a:off x="404094" y="3541465"/>
              <a:ext cx="4084068" cy="852438"/>
            </a:xfrm>
            <a:prstGeom prst="rect">
              <a:avLst/>
            </a:prstGeom>
            <a:ln>
              <a:solidFill>
                <a:schemeClr val="accent1"/>
              </a:solidFill>
            </a:ln>
          </p:spPr>
        </p:pic>
        <p:sp>
          <p:nvSpPr>
            <p:cNvPr id="7" name="正方形/長方形 6"/>
            <p:cNvSpPr/>
            <p:nvPr/>
          </p:nvSpPr>
          <p:spPr>
            <a:xfrm>
              <a:off x="263468" y="3292724"/>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遅刻申請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8" name="図 7"/>
            <p:cNvPicPr>
              <a:picLocks noChangeAspect="1"/>
            </p:cNvPicPr>
            <p:nvPr/>
          </p:nvPicPr>
          <p:blipFill>
            <a:blip r:embed="rId2" cstate="print"/>
            <a:stretch>
              <a:fillRect/>
            </a:stretch>
          </p:blipFill>
          <p:spPr>
            <a:xfrm>
              <a:off x="404094" y="4929472"/>
              <a:ext cx="4084068" cy="806571"/>
            </a:xfrm>
            <a:prstGeom prst="rect">
              <a:avLst/>
            </a:prstGeom>
            <a:ln>
              <a:solidFill>
                <a:schemeClr val="accent1"/>
              </a:solidFill>
            </a:ln>
          </p:spPr>
        </p:pic>
        <p:sp>
          <p:nvSpPr>
            <p:cNvPr id="9" name="正方形/長方形 8"/>
            <p:cNvSpPr/>
            <p:nvPr/>
          </p:nvSpPr>
          <p:spPr>
            <a:xfrm>
              <a:off x="263468" y="4712568"/>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早退申請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
          <p:nvSpPr>
            <p:cNvPr id="14" name="線吹き出し 1 (枠付き) 13"/>
            <p:cNvSpPr/>
            <p:nvPr/>
          </p:nvSpPr>
          <p:spPr>
            <a:xfrm>
              <a:off x="1755062" y="4243864"/>
              <a:ext cx="1241571" cy="444617"/>
            </a:xfrm>
            <a:prstGeom prst="borderCallout1">
              <a:avLst>
                <a:gd name="adj1" fmla="val 31958"/>
                <a:gd name="adj2" fmla="val -1442"/>
                <a:gd name="adj3" fmla="val -72049"/>
                <a:gd name="adj4" fmla="val -1169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出社／退社時刻を入力します。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15" name="直線コネクタ 14"/>
            <p:cNvCxnSpPr/>
            <p:nvPr/>
          </p:nvCxnSpPr>
          <p:spPr>
            <a:xfrm flipV="1">
              <a:off x="1434657" y="4417991"/>
              <a:ext cx="320405" cy="77727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グループ化 12"/>
          <p:cNvGrpSpPr/>
          <p:nvPr/>
        </p:nvGrpSpPr>
        <p:grpSpPr>
          <a:xfrm>
            <a:off x="1858833" y="1812854"/>
            <a:ext cx="4171588" cy="1764993"/>
            <a:chOff x="263468" y="1655976"/>
            <a:chExt cx="4171588" cy="1764993"/>
          </a:xfrm>
        </p:grpSpPr>
        <p:sp>
          <p:nvSpPr>
            <p:cNvPr id="3" name="正方形/長方形 2"/>
            <p:cNvSpPr/>
            <p:nvPr/>
          </p:nvSpPr>
          <p:spPr>
            <a:xfrm>
              <a:off x="263468" y="1655976"/>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勤務時間変更申請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a:blip r:embed="rId3" cstate="print"/>
            <a:stretch>
              <a:fillRect/>
            </a:stretch>
          </p:blipFill>
          <p:spPr>
            <a:xfrm>
              <a:off x="457200" y="1872880"/>
              <a:ext cx="3977856" cy="1094536"/>
            </a:xfrm>
            <a:prstGeom prst="rect">
              <a:avLst/>
            </a:prstGeom>
            <a:ln>
              <a:solidFill>
                <a:schemeClr val="accent1"/>
              </a:solidFill>
            </a:ln>
          </p:spPr>
        </p:pic>
        <p:sp>
          <p:nvSpPr>
            <p:cNvPr id="16" name="線吹き出し 1 (枠付き) 15"/>
            <p:cNvSpPr/>
            <p:nvPr/>
          </p:nvSpPr>
          <p:spPr>
            <a:xfrm>
              <a:off x="2595817" y="2976352"/>
              <a:ext cx="1241571" cy="444617"/>
            </a:xfrm>
            <a:prstGeom prst="borderCallout1">
              <a:avLst>
                <a:gd name="adj1" fmla="val 31958"/>
                <a:gd name="adj2" fmla="val -1442"/>
                <a:gd name="adj3" fmla="val -148968"/>
                <a:gd name="adj4" fmla="val -2236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勤務パターンを</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選択します。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grpSp>
        <p:nvGrpSpPr>
          <p:cNvPr id="18" name="グループ化 17"/>
          <p:cNvGrpSpPr/>
          <p:nvPr/>
        </p:nvGrpSpPr>
        <p:grpSpPr>
          <a:xfrm>
            <a:off x="6153840" y="1798016"/>
            <a:ext cx="4167742" cy="1558019"/>
            <a:chOff x="4787573" y="1607633"/>
            <a:chExt cx="4167742" cy="1558019"/>
          </a:xfrm>
        </p:grpSpPr>
        <p:pic>
          <p:nvPicPr>
            <p:cNvPr id="10" name="図 9"/>
            <p:cNvPicPr>
              <a:picLocks noChangeAspect="1"/>
            </p:cNvPicPr>
            <p:nvPr/>
          </p:nvPicPr>
          <p:blipFill>
            <a:blip r:embed="rId4" cstate="print"/>
            <a:stretch>
              <a:fillRect/>
            </a:stretch>
          </p:blipFill>
          <p:spPr>
            <a:xfrm>
              <a:off x="4984092" y="1872880"/>
              <a:ext cx="3859063" cy="1064570"/>
            </a:xfrm>
            <a:prstGeom prst="rect">
              <a:avLst/>
            </a:prstGeom>
            <a:ln>
              <a:solidFill>
                <a:schemeClr val="accent1"/>
              </a:solidFill>
            </a:ln>
          </p:spPr>
        </p:pic>
        <p:sp>
          <p:nvSpPr>
            <p:cNvPr id="11" name="正方形/長方形 10"/>
            <p:cNvSpPr/>
            <p:nvPr/>
          </p:nvSpPr>
          <p:spPr>
            <a:xfrm>
              <a:off x="4787573" y="1607633"/>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直行・直帰申請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
          <p:nvSpPr>
            <p:cNvPr id="17" name="線吹き出し 1 (枠付き) 16"/>
            <p:cNvSpPr/>
            <p:nvPr/>
          </p:nvSpPr>
          <p:spPr>
            <a:xfrm>
              <a:off x="6769153" y="2761832"/>
              <a:ext cx="2186162" cy="403820"/>
            </a:xfrm>
            <a:prstGeom prst="borderCallout1">
              <a:avLst>
                <a:gd name="adj1" fmla="val 31958"/>
                <a:gd name="adj2" fmla="val -1442"/>
                <a:gd name="adj3" fmla="val -128029"/>
                <a:gd name="adj4" fmla="val -2539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直行・直帰のチェックボックスに</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入力します。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grpSp>
        <p:nvGrpSpPr>
          <p:cNvPr id="23" name="グループ化 22"/>
          <p:cNvGrpSpPr/>
          <p:nvPr/>
        </p:nvGrpSpPr>
        <p:grpSpPr>
          <a:xfrm>
            <a:off x="6153841" y="3687326"/>
            <a:ext cx="4231003" cy="1498330"/>
            <a:chOff x="158205" y="3681063"/>
            <a:chExt cx="4231003" cy="1498330"/>
          </a:xfrm>
        </p:grpSpPr>
        <p:pic>
          <p:nvPicPr>
            <p:cNvPr id="24" name="図 23"/>
            <p:cNvPicPr>
              <a:picLocks noChangeAspect="1"/>
            </p:cNvPicPr>
            <p:nvPr/>
          </p:nvPicPr>
          <p:blipFill>
            <a:blip r:embed="rId5" cstate="print"/>
            <a:stretch>
              <a:fillRect/>
            </a:stretch>
          </p:blipFill>
          <p:spPr>
            <a:xfrm>
              <a:off x="355084" y="3925165"/>
              <a:ext cx="3921964" cy="1086736"/>
            </a:xfrm>
            <a:prstGeom prst="rect">
              <a:avLst/>
            </a:prstGeom>
            <a:ln>
              <a:solidFill>
                <a:schemeClr val="accent1"/>
              </a:solidFill>
            </a:ln>
          </p:spPr>
        </p:pic>
        <p:sp>
          <p:nvSpPr>
            <p:cNvPr id="25" name="正方形/長方形 24"/>
            <p:cNvSpPr/>
            <p:nvPr/>
          </p:nvSpPr>
          <p:spPr>
            <a:xfrm>
              <a:off x="158205" y="3681063"/>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勤務時刻修正申請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
          <p:nvSpPr>
            <p:cNvPr id="30" name="線吹き出し 1 (枠付き) 29"/>
            <p:cNvSpPr/>
            <p:nvPr/>
          </p:nvSpPr>
          <p:spPr>
            <a:xfrm>
              <a:off x="2203046" y="4775573"/>
              <a:ext cx="2186162" cy="403820"/>
            </a:xfrm>
            <a:prstGeom prst="borderCallout1">
              <a:avLst>
                <a:gd name="adj1" fmla="val 31958"/>
                <a:gd name="adj2" fmla="val -1442"/>
                <a:gd name="adj3" fmla="val -110057"/>
                <a:gd name="adj4" fmla="val -2871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修正する出社</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退社時刻</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休憩時間を入力します。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pic>
        <p:nvPicPr>
          <p:cNvPr id="26" name="図 25"/>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5432754" y="2300018"/>
            <a:ext cx="497725" cy="228600"/>
          </a:xfrm>
          <a:prstGeom prst="rect">
            <a:avLst/>
          </a:prstGeom>
          <a:ln>
            <a:solidFill>
              <a:schemeClr val="bg1"/>
            </a:solidFill>
          </a:ln>
        </p:spPr>
      </p:pic>
      <p:pic>
        <p:nvPicPr>
          <p:cNvPr id="27" name="図 26"/>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5542547" y="4221166"/>
            <a:ext cx="497725" cy="228600"/>
          </a:xfrm>
          <a:prstGeom prst="rect">
            <a:avLst/>
          </a:prstGeom>
          <a:ln>
            <a:solidFill>
              <a:schemeClr val="bg1"/>
            </a:solidFill>
          </a:ln>
        </p:spPr>
      </p:pic>
      <p:pic>
        <p:nvPicPr>
          <p:cNvPr id="28" name="図 27"/>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5555347" y="5589863"/>
            <a:ext cx="497725" cy="228600"/>
          </a:xfrm>
          <a:prstGeom prst="rect">
            <a:avLst/>
          </a:prstGeom>
          <a:ln>
            <a:solidFill>
              <a:schemeClr val="bg1"/>
            </a:solidFill>
          </a:ln>
        </p:spPr>
      </p:pic>
      <p:pic>
        <p:nvPicPr>
          <p:cNvPr id="29" name="図 28"/>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9664405" y="4210254"/>
            <a:ext cx="497725" cy="228600"/>
          </a:xfrm>
          <a:prstGeom prst="rect">
            <a:avLst/>
          </a:prstGeom>
          <a:ln>
            <a:solidFill>
              <a:schemeClr val="bg1"/>
            </a:solidFill>
          </a:ln>
        </p:spPr>
      </p:pic>
      <p:pic>
        <p:nvPicPr>
          <p:cNvPr id="31" name="図 30"/>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9616780" y="2321617"/>
            <a:ext cx="497725" cy="228600"/>
          </a:xfrm>
          <a:prstGeom prst="rect">
            <a:avLst/>
          </a:prstGeom>
          <a:ln>
            <a:solidFill>
              <a:schemeClr val="bg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1" cstate="print"/>
          <a:stretch>
            <a:fillRect/>
          </a:stretch>
        </p:blipFill>
        <p:spPr>
          <a:xfrm>
            <a:off x="1711259" y="5030551"/>
            <a:ext cx="8520801" cy="833372"/>
          </a:xfrm>
          <a:prstGeom prst="rect">
            <a:avLst/>
          </a:prstGeom>
          <a:ln>
            <a:solidFill>
              <a:schemeClr val="bg1">
                <a:lumMod val="65000"/>
              </a:schemeClr>
            </a:solidFill>
          </a:ln>
        </p:spPr>
      </p:pic>
      <p:pic>
        <p:nvPicPr>
          <p:cNvPr id="4" name="図 3"/>
          <p:cNvPicPr>
            <a:picLocks noChangeAspect="1"/>
          </p:cNvPicPr>
          <p:nvPr/>
        </p:nvPicPr>
        <p:blipFill>
          <a:blip r:embed="rId2" cstate="print"/>
          <a:stretch>
            <a:fillRect/>
          </a:stretch>
        </p:blipFill>
        <p:spPr>
          <a:xfrm>
            <a:off x="1728141" y="2157547"/>
            <a:ext cx="6092214" cy="2479319"/>
          </a:xfrm>
          <a:prstGeom prst="rect">
            <a:avLst/>
          </a:prstGeom>
          <a:ln>
            <a:solidFill>
              <a:schemeClr val="bg1">
                <a:lumMod val="65000"/>
              </a:schemeClr>
            </a:solidFill>
          </a:ln>
        </p:spPr>
      </p:pic>
      <p:sp>
        <p:nvSpPr>
          <p:cNvPr id="6" name="スライド番号プレースホルダー 5"/>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月次申請</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9" name="コンテンツ プレースホルダー 8"/>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勤務表の画面から勤務確定の申請を行ってください。勤務表画面の</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承認申請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ボタンをクリックすると、申請ダイアログが表示されます。コメントを入力し（任意）、</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承認申請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41" name="角丸四角形 40"/>
          <p:cNvSpPr/>
          <p:nvPr/>
        </p:nvSpPr>
        <p:spPr>
          <a:xfrm>
            <a:off x="7264092" y="2535719"/>
            <a:ext cx="471659" cy="20355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41" idx="2"/>
          </p:cNvCxnSpPr>
          <p:nvPr/>
        </p:nvCxnSpPr>
        <p:spPr bwMode="auto">
          <a:xfrm>
            <a:off x="7499922" y="2739278"/>
            <a:ext cx="16991" cy="326443"/>
          </a:xfrm>
          <a:prstGeom prst="straightConnector1">
            <a:avLst/>
          </a:prstGeom>
          <a:noFill/>
          <a:ln w="9525" algn="ctr">
            <a:solidFill>
              <a:srgbClr val="FF0000"/>
            </a:solidFill>
            <a:round/>
            <a:tailEnd type="arrow" w="lg" len="lg"/>
          </a:ln>
        </p:spPr>
      </p:cxnSp>
      <p:sp>
        <p:nvSpPr>
          <p:cNvPr id="18" name="Rectangle 3"/>
          <p:cNvSpPr>
            <a:spLocks noChangeArrowheads="1"/>
          </p:cNvSpPr>
          <p:nvPr/>
        </p:nvSpPr>
        <p:spPr bwMode="auto">
          <a:xfrm>
            <a:off x="2496001" y="5935597"/>
            <a:ext cx="5640467" cy="420056"/>
          </a:xfrm>
          <a:prstGeom prst="rect">
            <a:avLst/>
          </a:prstGeom>
          <a:solidFill>
            <a:schemeClr val="bg1"/>
          </a:solidFill>
          <a:ln w="9525">
            <a:solidFill>
              <a:schemeClr val="tx1"/>
            </a:solidFill>
            <a:miter lim="800000"/>
          </a:ln>
        </p:spPr>
        <p:txBody>
          <a:bodyPr wrap="square" anchor="t">
            <a:noAutofit/>
          </a:bodyPr>
          <a:lstStyle/>
          <a:p>
            <a:r>
              <a:rPr lang="ja-JP" altLang="en-US" sz="1200" dirty="0">
                <a:latin typeface="メイリオ" panose="020B0604030504040204" charset="-128"/>
                <a:ea typeface="メイリオ" panose="020B0604030504040204" charset="-128"/>
                <a:cs typeface="メイリオ" panose="020B0604030504040204" charset="-128"/>
              </a:rPr>
              <a:t>・未申請または未承認の日次申請がある場合、月次申請は行えません。</a:t>
            </a:r>
            <a:endParaRPr lang="en-US" altLang="ja-JP" sz="1200" dirty="0">
              <a:latin typeface="メイリオ" panose="020B0604030504040204" charset="-128"/>
              <a:ea typeface="メイリオ" panose="020B0604030504040204" charset="-128"/>
              <a:cs typeface="メイリオ" panose="020B0604030504040204" charset="-128"/>
            </a:endParaRPr>
          </a:p>
          <a:p>
            <a:r>
              <a:rPr lang="ja-JP" altLang="en-US" sz="1200" dirty="0">
                <a:latin typeface="メイリオ" panose="020B0604030504040204" charset="-128"/>
                <a:ea typeface="メイリオ" panose="020B0604030504040204" charset="-128"/>
                <a:cs typeface="メイリオ" panose="020B0604030504040204" charset="-128"/>
              </a:rPr>
              <a:t>・打刻がない日は欠勤扱いとなります。</a:t>
            </a:r>
            <a:endParaRPr lang="en-US" altLang="ja-JP" sz="1200" dirty="0">
              <a:latin typeface="メイリオ" panose="020B0604030504040204" charset="-128"/>
              <a:ea typeface="メイリオ" panose="020B0604030504040204" charset="-128"/>
              <a:cs typeface="メイリオ" panose="020B0604030504040204" charset="-128"/>
            </a:endParaRPr>
          </a:p>
        </p:txBody>
      </p:sp>
      <p:sp>
        <p:nvSpPr>
          <p:cNvPr id="19" name="テキスト ボックス 3"/>
          <p:cNvSpPr txBox="1">
            <a:spLocks noChangeArrowheads="1"/>
          </p:cNvSpPr>
          <p:nvPr/>
        </p:nvSpPr>
        <p:spPr bwMode="auto">
          <a:xfrm>
            <a:off x="1728142" y="4710165"/>
            <a:ext cx="7545655" cy="307777"/>
          </a:xfrm>
          <a:prstGeom prst="rect">
            <a:avLst/>
          </a:prstGeom>
          <a:noFill/>
          <a:ln w="9525">
            <a:noFill/>
            <a:miter lim="800000"/>
          </a:ln>
        </p:spPr>
        <p:txBody>
          <a:bodyPr wrap="none">
            <a:spAutoFit/>
          </a:bodyPr>
          <a:lstStyle/>
          <a:p>
            <a:r>
              <a:rPr lang="ja-JP" altLang="en-US" sz="1400" dirty="0">
                <a:latin typeface="メイリオ" panose="020B0604030504040204" charset="-128"/>
                <a:ea typeface="メイリオ" panose="020B0604030504040204" charset="-128"/>
                <a:cs typeface="メイリオ" panose="020B0604030504040204" charset="-128"/>
              </a:rPr>
              <a:t>申請を行うとステータスが「承認待ち」に変わり、その月の勤怠は変更できなくなります。</a:t>
            </a:r>
            <a:endParaRPr lang="en-US" altLang="ja-JP" sz="1400" dirty="0">
              <a:latin typeface="メイリオ" panose="020B0604030504040204" charset="-128"/>
              <a:ea typeface="メイリオ" panose="020B0604030504040204" charset="-128"/>
              <a:cs typeface="メイリオ" panose="020B0604030504040204" charset="-128"/>
            </a:endParaRPr>
          </a:p>
        </p:txBody>
      </p:sp>
      <p:sp>
        <p:nvSpPr>
          <p:cNvPr id="16" name="角丸四角形 15"/>
          <p:cNvSpPr/>
          <p:nvPr/>
        </p:nvSpPr>
        <p:spPr>
          <a:xfrm>
            <a:off x="8010400" y="5542893"/>
            <a:ext cx="1424023" cy="28652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3" cstate="print"/>
          <a:stretch>
            <a:fillRect/>
          </a:stretch>
        </p:blipFill>
        <p:spPr>
          <a:xfrm>
            <a:off x="6730098" y="3088534"/>
            <a:ext cx="3498949" cy="1525516"/>
          </a:xfrm>
          <a:prstGeom prst="rect">
            <a:avLst/>
          </a:prstGeom>
          <a:ln>
            <a:solidFill>
              <a:schemeClr val="accent1"/>
            </a:solidFill>
          </a:ln>
        </p:spPr>
      </p:pic>
      <p:sp>
        <p:nvSpPr>
          <p:cNvPr id="14" name="線吹き出し 2 (枠付き) 13"/>
          <p:cNvSpPr/>
          <p:nvPr/>
        </p:nvSpPr>
        <p:spPr>
          <a:xfrm>
            <a:off x="7895027" y="1738145"/>
            <a:ext cx="2334020" cy="1117669"/>
          </a:xfrm>
          <a:prstGeom prst="borderCallout2">
            <a:avLst>
              <a:gd name="adj1" fmla="val 52009"/>
              <a:gd name="adj2" fmla="val -1334"/>
              <a:gd name="adj3" fmla="val 74450"/>
              <a:gd name="adj4" fmla="val -115409"/>
              <a:gd name="adj5" fmla="val 124920"/>
              <a:gd name="adj6" fmla="val -195138"/>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打刻時間と勤務時間の不整合</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打刻時間から計算された勤務時間と、工数登録された勤務時間に差異があった場合、赤字で！マークが表示されます。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マークがない状態にしてから申請を行ってください。</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17" name="図 16"/>
          <p:cNvPicPr>
            <a:picLocks noChangeAspect="1"/>
          </p:cNvPicPr>
          <p:nvPr/>
        </p:nvPicPr>
        <p:blipFill rotWithShape="1">
          <a:blip r:embed="rId4">
            <a:extLst>
              <a:ext uri="{28A0092B-C50C-407E-A947-70E740481C1C}">
                <a14:useLocalDpi xmlns:a14="http://schemas.microsoft.com/office/drawing/2010/main" val="0"/>
              </a:ext>
            </a:extLst>
          </a:blip>
          <a:srcRect l="87243" t="24549" b="57032"/>
          <a:stretch>
            <a:fillRect/>
          </a:stretch>
        </p:blipFill>
        <p:spPr>
          <a:xfrm>
            <a:off x="7652505" y="4316512"/>
            <a:ext cx="497725" cy="228600"/>
          </a:xfrm>
          <a:prstGeom prst="rect">
            <a:avLst/>
          </a:prstGeom>
          <a:ln>
            <a:solidFill>
              <a:schemeClr val="bg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1" cstate="print"/>
          <a:stretch>
            <a:fillRect/>
          </a:stretch>
        </p:blipFill>
        <p:spPr>
          <a:xfrm>
            <a:off x="2192350" y="1401518"/>
            <a:ext cx="6365335" cy="2168271"/>
          </a:xfrm>
          <a:prstGeom prst="rect">
            <a:avLst/>
          </a:prstGeom>
          <a:ln>
            <a:solidFill>
              <a:schemeClr val="bg1">
                <a:lumMod val="65000"/>
              </a:schemeClr>
            </a:solidFill>
          </a:ln>
        </p:spPr>
      </p:pic>
      <p:sp>
        <p:nvSpPr>
          <p:cNvPr id="28" name="角丸四角形 27"/>
          <p:cNvSpPr/>
          <p:nvPr/>
        </p:nvSpPr>
        <p:spPr>
          <a:xfrm>
            <a:off x="1080556" y="3599975"/>
            <a:ext cx="4027091" cy="2482282"/>
          </a:xfrm>
          <a:prstGeom prst="roundRect">
            <a:avLst>
              <a:gd name="adj" fmla="val 1221"/>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申請ダイアログから詳細な履歴を確認することもできます。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申請を取り消したい場合</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申請取下</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ボタンをクリックすると、申請前の状態に戻ります。</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ただし、月次申請を行っている場合、日次申請の取り消しはできません。</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却下された場合</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・申請内容を修正し、</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再申請</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800" dirty="0">
              <a:solidFill>
                <a:srgbClr val="FF0000"/>
              </a:solidFill>
              <a:latin typeface="メイリオ" panose="020B0604030504040204" charset="-128"/>
              <a:ea typeface="メイリオ" panose="020B0604030504040204" charset="-128"/>
              <a:cs typeface="メイリオ" panose="020B0604030504040204" charset="-128"/>
            </a:endParaRPr>
          </a:p>
        </p:txBody>
      </p:sp>
      <p:pic>
        <p:nvPicPr>
          <p:cNvPr id="12" name="図 11"/>
          <p:cNvPicPr>
            <a:picLocks noChangeAspect="1"/>
          </p:cNvPicPr>
          <p:nvPr/>
        </p:nvPicPr>
        <p:blipFill rotWithShape="1">
          <a:blip r:embed="rId2" cstate="print"/>
          <a:srcRect b="22304"/>
          <a:stretch>
            <a:fillRect/>
          </a:stretch>
        </p:blipFill>
        <p:spPr>
          <a:xfrm>
            <a:off x="1581428" y="3817425"/>
            <a:ext cx="2506657" cy="1600871"/>
          </a:xfrm>
          <a:prstGeom prst="rect">
            <a:avLst/>
          </a:prstGeom>
          <a:ln>
            <a:solidFill>
              <a:schemeClr val="bg1">
                <a:lumMod val="50000"/>
              </a:schemeClr>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承認状況の確認</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勤務表画面で、申請の承認状況を確認することができます。</a:t>
            </a:r>
            <a:endParaRPr kumimoji="1" lang="ja-JP" altLang="en-US" sz="2200" dirty="0"/>
          </a:p>
        </p:txBody>
      </p:sp>
      <p:sp>
        <p:nvSpPr>
          <p:cNvPr id="18" name="Rectangle 3"/>
          <p:cNvSpPr>
            <a:spLocks noChangeArrowheads="1"/>
          </p:cNvSpPr>
          <p:nvPr/>
        </p:nvSpPr>
        <p:spPr bwMode="auto">
          <a:xfrm>
            <a:off x="6641837" y="6079676"/>
            <a:ext cx="3548897" cy="450842"/>
          </a:xfrm>
          <a:prstGeom prst="rect">
            <a:avLst/>
          </a:prstGeom>
          <a:solidFill>
            <a:schemeClr val="bg1"/>
          </a:solidFill>
          <a:ln w="38100">
            <a:solidFill>
              <a:srgbClr val="FF0000"/>
            </a:solidFill>
            <a:miter lim="800000"/>
          </a:ln>
        </p:spPr>
        <p:txBody>
          <a:bodyPr wrap="square" anchor="t">
            <a:noAutofit/>
          </a:bodyPr>
          <a:lstStyle/>
          <a:p>
            <a:r>
              <a:rPr lang="ja-JP" altLang="en-US" sz="1100" dirty="0">
                <a:latin typeface="メイリオ" panose="020B0604030504040204" charset="-128"/>
                <a:ea typeface="メイリオ" panose="020B0604030504040204" charset="-128"/>
                <a:cs typeface="メイリオ" panose="020B0604030504040204" charset="-128"/>
              </a:rPr>
              <a:t>・申請が承認または却下されると、</a:t>
            </a:r>
            <a:endParaRPr lang="en-US" altLang="ja-JP" sz="1100" dirty="0">
              <a:latin typeface="メイリオ" panose="020B0604030504040204" charset="-128"/>
              <a:ea typeface="メイリオ" panose="020B0604030504040204" charset="-128"/>
              <a:cs typeface="メイリオ" panose="020B0604030504040204" charset="-128"/>
            </a:endParaRPr>
          </a:p>
          <a:p>
            <a:r>
              <a:rPr lang="ja-JP" altLang="en-US" sz="1100" dirty="0">
                <a:solidFill>
                  <a:srgbClr val="FF0000"/>
                </a:solidFill>
                <a:latin typeface="メイリオ" panose="020B0604030504040204" charset="-128"/>
                <a:ea typeface="メイリオ" panose="020B0604030504040204" charset="-128"/>
                <a:cs typeface="メイリオ" panose="020B0604030504040204" charset="-128"/>
              </a:rPr>
              <a:t>   </a:t>
            </a:r>
            <a:r>
              <a:rPr lang="ja-JP" altLang="en-US" sz="1100" dirty="0">
                <a:latin typeface="メイリオ" panose="020B0604030504040204" charset="-128"/>
                <a:ea typeface="メイリオ" panose="020B0604030504040204" charset="-128"/>
                <a:cs typeface="メイリオ" panose="020B0604030504040204" charset="-128"/>
              </a:rPr>
              <a:t>承認者から申請者へメールで自動通知されます。</a:t>
            </a:r>
            <a:endParaRPr lang="en-US" altLang="ja-JP" sz="1100" dirty="0">
              <a:latin typeface="メイリオ" panose="020B0604030504040204" charset="-128"/>
              <a:ea typeface="メイリオ" panose="020B0604030504040204" charset="-128"/>
              <a:cs typeface="メイリオ" panose="020B0604030504040204" charset="-128"/>
            </a:endParaRPr>
          </a:p>
        </p:txBody>
      </p:sp>
      <p:sp>
        <p:nvSpPr>
          <p:cNvPr id="17" name="線吹き出し 2 (枠付き) 16"/>
          <p:cNvSpPr/>
          <p:nvPr/>
        </p:nvSpPr>
        <p:spPr>
          <a:xfrm>
            <a:off x="1115317" y="1576610"/>
            <a:ext cx="1954635" cy="1132931"/>
          </a:xfrm>
          <a:prstGeom prst="borderCallout2">
            <a:avLst>
              <a:gd name="adj1" fmla="val 100249"/>
              <a:gd name="adj2" fmla="val 75424"/>
              <a:gd name="adj3" fmla="val 112818"/>
              <a:gd name="adj4" fmla="val 78733"/>
              <a:gd name="adj5" fmla="val 112593"/>
              <a:gd name="adj6" fmla="val 9491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承認状況に応じて申請ボタンのアイコンが変わります。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5" name="正方形/長方形 24"/>
          <p:cNvSpPr/>
          <p:nvPr/>
        </p:nvSpPr>
        <p:spPr>
          <a:xfrm>
            <a:off x="1699846" y="1931317"/>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・・・承認待ち</a:t>
            </a:r>
            <a:endParaRPr lang="ja-JP" altLang="en-US" sz="800" dirty="0">
              <a:latin typeface="メイリオ" panose="020B0604030504040204" charset="-128"/>
              <a:ea typeface="メイリオ" panose="020B0604030504040204" charset="-128"/>
              <a:cs typeface="メイリオ" panose="020B0604030504040204" charset="-128"/>
            </a:endParaRPr>
          </a:p>
        </p:txBody>
      </p:sp>
      <p:sp>
        <p:nvSpPr>
          <p:cNvPr id="26" name="正方形/長方形 25"/>
          <p:cNvSpPr/>
          <p:nvPr/>
        </p:nvSpPr>
        <p:spPr>
          <a:xfrm>
            <a:off x="1687402" y="214822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・・・承認済み</a:t>
            </a:r>
            <a:endParaRPr lang="ja-JP" altLang="en-US" sz="800" dirty="0">
              <a:latin typeface="メイリオ" panose="020B0604030504040204" charset="-128"/>
              <a:ea typeface="メイリオ" panose="020B0604030504040204" charset="-128"/>
              <a:cs typeface="メイリオ" panose="020B0604030504040204" charset="-128"/>
            </a:endParaRPr>
          </a:p>
        </p:txBody>
      </p:sp>
      <p:sp>
        <p:nvSpPr>
          <p:cNvPr id="27" name="正方形/長方形 26"/>
          <p:cNvSpPr/>
          <p:nvPr/>
        </p:nvSpPr>
        <p:spPr>
          <a:xfrm>
            <a:off x="1699846" y="2355518"/>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・・・却下</a:t>
            </a:r>
            <a:endParaRPr lang="ja-JP" altLang="en-US" sz="800" dirty="0">
              <a:latin typeface="メイリオ" panose="020B0604030504040204" charset="-128"/>
              <a:ea typeface="メイリオ" panose="020B0604030504040204" charset="-128"/>
              <a:cs typeface="メイリオ" panose="020B0604030504040204" charset="-128"/>
            </a:endParaRPr>
          </a:p>
        </p:txBody>
      </p:sp>
      <p:sp>
        <p:nvSpPr>
          <p:cNvPr id="37" name="角丸四角形 36"/>
          <p:cNvSpPr/>
          <p:nvPr/>
        </p:nvSpPr>
        <p:spPr>
          <a:xfrm>
            <a:off x="6505604" y="3563810"/>
            <a:ext cx="3934811" cy="2402141"/>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ステータスのリンクアイコンをクリックすると詳細な履歴を</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確認することもできます。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申請を取り消したい場合</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申請取消</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ボタンをクリックすると、申請前の状態に戻ります。</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ただし、承認後の取り消しはできません。</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却下された場合</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・一度申請を取り消し、申請を再度行ってください。</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13" name="直線矢印コネクタ 12"/>
          <p:cNvCxnSpPr>
            <a:stCxn id="20" idx="2"/>
          </p:cNvCxnSpPr>
          <p:nvPr/>
        </p:nvCxnSpPr>
        <p:spPr>
          <a:xfrm>
            <a:off x="3099315" y="3516253"/>
            <a:ext cx="743" cy="103422"/>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cstate="print"/>
          <a:stretch>
            <a:fillRect/>
          </a:stretch>
        </p:blipFill>
        <p:spPr>
          <a:xfrm>
            <a:off x="1397118" y="2143076"/>
            <a:ext cx="333375" cy="209550"/>
          </a:xfrm>
          <a:prstGeom prst="rect">
            <a:avLst/>
          </a:prstGeom>
        </p:spPr>
      </p:pic>
      <p:pic>
        <p:nvPicPr>
          <p:cNvPr id="9" name="図 8"/>
          <p:cNvPicPr>
            <a:picLocks noChangeAspect="1"/>
          </p:cNvPicPr>
          <p:nvPr/>
        </p:nvPicPr>
        <p:blipFill>
          <a:blip r:embed="rId4" cstate="print"/>
          <a:stretch>
            <a:fillRect/>
          </a:stretch>
        </p:blipFill>
        <p:spPr>
          <a:xfrm>
            <a:off x="1442971" y="1943756"/>
            <a:ext cx="285750" cy="161925"/>
          </a:xfrm>
          <a:prstGeom prst="rect">
            <a:avLst/>
          </a:prstGeom>
        </p:spPr>
      </p:pic>
      <p:pic>
        <p:nvPicPr>
          <p:cNvPr id="10" name="図 9"/>
          <p:cNvPicPr>
            <a:picLocks noChangeAspect="1"/>
          </p:cNvPicPr>
          <p:nvPr/>
        </p:nvPicPr>
        <p:blipFill>
          <a:blip r:embed="rId5" cstate="print"/>
          <a:stretch>
            <a:fillRect/>
          </a:stretch>
        </p:blipFill>
        <p:spPr>
          <a:xfrm>
            <a:off x="1443194" y="2337810"/>
            <a:ext cx="257175" cy="200025"/>
          </a:xfrm>
          <a:prstGeom prst="rect">
            <a:avLst/>
          </a:prstGeom>
        </p:spPr>
      </p:pic>
      <p:grpSp>
        <p:nvGrpSpPr>
          <p:cNvPr id="2048" name="グループ化 2047"/>
          <p:cNvGrpSpPr/>
          <p:nvPr/>
        </p:nvGrpSpPr>
        <p:grpSpPr>
          <a:xfrm>
            <a:off x="8538219" y="2016867"/>
            <a:ext cx="1902196" cy="1265665"/>
            <a:chOff x="7103047" y="2303054"/>
            <a:chExt cx="1902196" cy="1298653"/>
          </a:xfrm>
        </p:grpSpPr>
        <p:sp>
          <p:nvSpPr>
            <p:cNvPr id="29" name="線吹き出し 2 (枠付き) 28"/>
            <p:cNvSpPr/>
            <p:nvPr/>
          </p:nvSpPr>
          <p:spPr>
            <a:xfrm>
              <a:off x="7103047" y="2303054"/>
              <a:ext cx="1902196" cy="1298653"/>
            </a:xfrm>
            <a:prstGeom prst="borderCallout2">
              <a:avLst>
                <a:gd name="adj1" fmla="val 8142"/>
                <a:gd name="adj2" fmla="val -1727"/>
                <a:gd name="adj3" fmla="val 8356"/>
                <a:gd name="adj4" fmla="val -9047"/>
                <a:gd name="adj5" fmla="val -3255"/>
                <a:gd name="adj6" fmla="val -3685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承認状況に応じてステータスのリンクアイコンが変わります。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3" name="正方形/長方形 32"/>
            <p:cNvSpPr/>
            <p:nvPr/>
          </p:nvSpPr>
          <p:spPr>
            <a:xfrm>
              <a:off x="7915514" y="2755342"/>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・・・承認待ち</a:t>
              </a:r>
              <a:endParaRPr lang="ja-JP" altLang="en-US" sz="800" dirty="0">
                <a:latin typeface="メイリオ" panose="020B0604030504040204" charset="-128"/>
                <a:ea typeface="メイリオ" panose="020B0604030504040204" charset="-128"/>
                <a:cs typeface="メイリオ" panose="020B0604030504040204" charset="-128"/>
              </a:endParaRPr>
            </a:p>
          </p:txBody>
        </p:sp>
        <p:sp>
          <p:nvSpPr>
            <p:cNvPr id="34" name="正方形/長方形 33"/>
            <p:cNvSpPr/>
            <p:nvPr/>
          </p:nvSpPr>
          <p:spPr>
            <a:xfrm>
              <a:off x="7905496" y="297357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・・・承認済み</a:t>
              </a:r>
              <a:endParaRPr lang="ja-JP" altLang="en-US" sz="800" dirty="0">
                <a:latin typeface="メイリオ" panose="020B0604030504040204" charset="-128"/>
                <a:ea typeface="メイリオ" panose="020B0604030504040204" charset="-128"/>
                <a:cs typeface="メイリオ" panose="020B0604030504040204" charset="-128"/>
              </a:endParaRPr>
            </a:p>
          </p:txBody>
        </p:sp>
        <p:sp>
          <p:nvSpPr>
            <p:cNvPr id="36" name="正方形/長方形 35"/>
            <p:cNvSpPr/>
            <p:nvPr/>
          </p:nvSpPr>
          <p:spPr>
            <a:xfrm>
              <a:off x="7928188" y="322759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・・・却下</a:t>
              </a:r>
              <a:endParaRPr lang="ja-JP" altLang="en-US" sz="800" dirty="0">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6" cstate="print"/>
            <a:stretch>
              <a:fillRect/>
            </a:stretch>
          </p:blipFill>
          <p:spPr>
            <a:xfrm>
              <a:off x="7253188" y="3183132"/>
              <a:ext cx="787071" cy="285421"/>
            </a:xfrm>
            <a:prstGeom prst="rect">
              <a:avLst/>
            </a:prstGeom>
          </p:spPr>
        </p:pic>
        <p:pic>
          <p:nvPicPr>
            <p:cNvPr id="11" name="図 10"/>
            <p:cNvPicPr>
              <a:picLocks noChangeAspect="1"/>
            </p:cNvPicPr>
            <p:nvPr/>
          </p:nvPicPr>
          <p:blipFill>
            <a:blip r:embed="rId7" cstate="print"/>
            <a:stretch>
              <a:fillRect/>
            </a:stretch>
          </p:blipFill>
          <p:spPr>
            <a:xfrm>
              <a:off x="7272932" y="2701016"/>
              <a:ext cx="838200" cy="266700"/>
            </a:xfrm>
            <a:prstGeom prst="rect">
              <a:avLst/>
            </a:prstGeom>
          </p:spPr>
        </p:pic>
        <p:pic>
          <p:nvPicPr>
            <p:cNvPr id="14" name="図 13"/>
            <p:cNvPicPr>
              <a:picLocks noChangeAspect="1"/>
            </p:cNvPicPr>
            <p:nvPr/>
          </p:nvPicPr>
          <p:blipFill>
            <a:blip r:embed="rId8" cstate="print"/>
            <a:stretch>
              <a:fillRect/>
            </a:stretch>
          </p:blipFill>
          <p:spPr>
            <a:xfrm>
              <a:off x="7305370" y="2988832"/>
              <a:ext cx="790575" cy="190500"/>
            </a:xfrm>
            <a:prstGeom prst="rect">
              <a:avLst/>
            </a:prstGeom>
          </p:spPr>
        </p:pic>
      </p:grpSp>
      <p:pic>
        <p:nvPicPr>
          <p:cNvPr id="15" name="図 14"/>
          <p:cNvPicPr>
            <a:picLocks noChangeAspect="1"/>
          </p:cNvPicPr>
          <p:nvPr/>
        </p:nvPicPr>
        <p:blipFill>
          <a:blip r:embed="rId9" cstate="print"/>
          <a:stretch>
            <a:fillRect/>
          </a:stretch>
        </p:blipFill>
        <p:spPr>
          <a:xfrm>
            <a:off x="6774168" y="3960734"/>
            <a:ext cx="3284234" cy="1292158"/>
          </a:xfrm>
          <a:prstGeom prst="rect">
            <a:avLst/>
          </a:prstGeom>
          <a:ln>
            <a:solidFill>
              <a:schemeClr val="bg1">
                <a:lumMod val="50000"/>
              </a:schemeClr>
            </a:solidFill>
          </a:ln>
        </p:spPr>
      </p:pic>
      <p:sp>
        <p:nvSpPr>
          <p:cNvPr id="20" name="角丸四角形 19"/>
          <p:cNvSpPr/>
          <p:nvPr/>
        </p:nvSpPr>
        <p:spPr>
          <a:xfrm>
            <a:off x="2997848" y="3388693"/>
            <a:ext cx="202933" cy="12756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7079" y="3651294"/>
            <a:ext cx="6466627" cy="1594908"/>
          </a:xfrm>
          <a:prstGeom prst="rect">
            <a:avLst/>
          </a:prstGeom>
          <a:ln>
            <a:solidFill>
              <a:schemeClr val="tx1"/>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お知らせの表示</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10" name="コンテンツ プレースホルダー 9"/>
          <p:cNvSpPr>
            <a:spLocks noGrp="1"/>
          </p:cNvSpPr>
          <p:nvPr>
            <p:ph sz="quarter" idx="4294967295"/>
          </p:nvPr>
        </p:nvSpPr>
        <p:spPr>
          <a:xfrm>
            <a:off x="654357" y="824470"/>
            <a:ext cx="10944735" cy="5632966"/>
          </a:xfrm>
          <a:prstGeom prst="rect">
            <a:avLst/>
          </a:prstGeom>
        </p:spPr>
        <p:txBody>
          <a:bodyPr/>
          <a:lstStyle/>
          <a:p>
            <a:r>
              <a:rPr lang="ja-JP" altLang="en-US" sz="2200" dirty="0"/>
              <a:t>勤務表からお知らせを表示できます。</a:t>
            </a:r>
            <a:r>
              <a:rPr lang="en-US" altLang="ja-JP" sz="2200" dirty="0"/>
              <a:t>[</a:t>
            </a:r>
            <a:r>
              <a:rPr lang="ja-JP" altLang="en-US" sz="2200" dirty="0"/>
              <a:t>お知らせ</a:t>
            </a:r>
            <a:r>
              <a:rPr lang="en-US" altLang="ja-JP" sz="2200" dirty="0"/>
              <a:t>]</a:t>
            </a:r>
            <a:r>
              <a:rPr lang="ja-JP" altLang="en-US" sz="2200" dirty="0"/>
              <a:t>をクリックします。</a:t>
            </a:r>
            <a:endParaRPr lang="ja-JP" altLang="en-US" sz="2200" dirty="0"/>
          </a:p>
        </p:txBody>
      </p:sp>
      <p:pic>
        <p:nvPicPr>
          <p:cNvPr id="7" name="図 6"/>
          <p:cNvPicPr>
            <a:picLocks noChangeAspect="1"/>
          </p:cNvPicPr>
          <p:nvPr/>
        </p:nvPicPr>
        <p:blipFill>
          <a:blip r:embed="rId2"/>
          <a:stretch>
            <a:fillRect/>
          </a:stretch>
        </p:blipFill>
        <p:spPr>
          <a:xfrm>
            <a:off x="1097287" y="1774795"/>
            <a:ext cx="5530641" cy="1449329"/>
          </a:xfrm>
          <a:prstGeom prst="rect">
            <a:avLst/>
          </a:prstGeom>
          <a:ln>
            <a:solidFill>
              <a:schemeClr val="accent1"/>
            </a:solidFill>
          </a:ln>
        </p:spPr>
      </p:pic>
      <p:sp>
        <p:nvSpPr>
          <p:cNvPr id="8" name="角丸四角形 7"/>
          <p:cNvSpPr/>
          <p:nvPr/>
        </p:nvSpPr>
        <p:spPr>
          <a:xfrm>
            <a:off x="4774337" y="2094411"/>
            <a:ext cx="309463" cy="11792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6" name="正方形/長方形 5"/>
          <p:cNvSpPr/>
          <p:nvPr/>
        </p:nvSpPr>
        <p:spPr>
          <a:xfrm>
            <a:off x="6786246" y="2033467"/>
            <a:ext cx="4423951" cy="1190657"/>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noAutofit/>
          </a:bodyPr>
          <a:lstStyle/>
          <a:p>
            <a:r>
              <a:rPr lang="ja-JP" altLang="en-US" sz="1100" dirty="0">
                <a:solidFill>
                  <a:schemeClr val="tx1"/>
                </a:solidFill>
                <a:latin typeface="メイリオ" panose="020B0604030504040204" charset="-128"/>
                <a:ea typeface="メイリオ" panose="020B0604030504040204" charset="-128"/>
              </a:rPr>
              <a:t>［お知らせ］</a:t>
            </a:r>
            <a:endParaRPr lang="en-US" altLang="ja-JP" sz="1100" dirty="0">
              <a:solidFill>
                <a:schemeClr val="tx1"/>
              </a:solidFill>
              <a:latin typeface="メイリオ" panose="020B0604030504040204" charset="-128"/>
              <a:ea typeface="メイリオ" panose="020B0604030504040204" charset="-128"/>
            </a:endParaRPr>
          </a:p>
          <a:p>
            <a:r>
              <a:rPr lang="ja-JP" altLang="en-US" sz="1100" dirty="0">
                <a:solidFill>
                  <a:schemeClr val="tx1"/>
                </a:solidFill>
                <a:latin typeface="メイリオ" panose="020B0604030504040204" charset="-128"/>
                <a:ea typeface="メイリオ" panose="020B0604030504040204" charset="-128"/>
              </a:rPr>
              <a:t>残業時間が一定の時間を超えた時、年次有給休暇が付与された時、</a:t>
            </a:r>
            <a:endParaRPr lang="en-US" altLang="ja-JP" sz="1100" dirty="0">
              <a:solidFill>
                <a:schemeClr val="tx1"/>
              </a:solidFill>
              <a:latin typeface="メイリオ" panose="020B0604030504040204" charset="-128"/>
              <a:ea typeface="メイリオ" panose="020B0604030504040204" charset="-128"/>
            </a:endParaRPr>
          </a:p>
          <a:p>
            <a:r>
              <a:rPr lang="ja-JP" altLang="en-US" sz="1100" dirty="0">
                <a:solidFill>
                  <a:schemeClr val="tx1"/>
                </a:solidFill>
                <a:latin typeface="メイリオ" panose="020B0604030504040204" charset="-128"/>
                <a:ea typeface="メイリオ" panose="020B0604030504040204" charset="-128"/>
              </a:rPr>
              <a:t>年次有給休暇の取得義務の警告、却下された申請がある時などに</a:t>
            </a:r>
            <a:endParaRPr lang="en-US" altLang="ja-JP" sz="1100" dirty="0">
              <a:solidFill>
                <a:schemeClr val="tx1"/>
              </a:solidFill>
              <a:latin typeface="メイリオ" panose="020B0604030504040204" charset="-128"/>
              <a:ea typeface="メイリオ" panose="020B0604030504040204" charset="-128"/>
            </a:endParaRPr>
          </a:p>
          <a:p>
            <a:r>
              <a:rPr lang="ja-JP" altLang="en-US" sz="1100" dirty="0">
                <a:solidFill>
                  <a:schemeClr val="tx1"/>
                </a:solidFill>
                <a:latin typeface="メイリオ" panose="020B0604030504040204" charset="-128"/>
                <a:ea typeface="メイリオ" panose="020B0604030504040204" charset="-128"/>
              </a:rPr>
              <a:t>表示されます。内容を確認し、必要に応じて対応を行ってください。</a:t>
            </a:r>
            <a:endParaRPr lang="ja-JP" altLang="en-US" sz="1100" dirty="0">
              <a:solidFill>
                <a:schemeClr val="tx1"/>
              </a:solidFill>
              <a:latin typeface="メイリオ" panose="020B0604030504040204" charset="-128"/>
              <a:ea typeface="メイリオ" panose="020B0604030504040204" charset="-128"/>
            </a:endParaRPr>
          </a:p>
        </p:txBody>
      </p:sp>
      <p:cxnSp>
        <p:nvCxnSpPr>
          <p:cNvPr id="9" name="図形 119"/>
          <p:cNvCxnSpPr>
            <a:cxnSpLocks noChangeShapeType="1"/>
          </p:cNvCxnSpPr>
          <p:nvPr/>
        </p:nvCxnSpPr>
        <p:spPr bwMode="auto">
          <a:xfrm>
            <a:off x="5083799" y="2197093"/>
            <a:ext cx="1" cy="1454201"/>
          </a:xfrm>
          <a:prstGeom prst="straightConnector1">
            <a:avLst/>
          </a:prstGeom>
          <a:noFill/>
          <a:ln w="9525" algn="ctr">
            <a:solidFill>
              <a:srgbClr val="FF0000"/>
            </a:solidFill>
            <a:round/>
            <a:tailEnd type="arrow"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個人設定確認（１</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２）</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7" name="コンテンツ プレースホルダー 6"/>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勤務表から個人設定の詳細を確認できます。画面右上に表示されている顔写真をクリックします。</a:t>
            </a:r>
            <a:endParaRPr lang="en-US" altLang="ja-JP" sz="2200" dirty="0">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6497" y="1649636"/>
            <a:ext cx="2964931" cy="4383894"/>
          </a:xfrm>
          <a:prstGeom prst="rect">
            <a:avLst/>
          </a:prstGeom>
          <a:ln>
            <a:solidFill>
              <a:schemeClr val="accent1"/>
            </a:solidFill>
          </a:ln>
        </p:spPr>
      </p:pic>
      <p:sp>
        <p:nvSpPr>
          <p:cNvPr id="12" name="角丸四角形 11"/>
          <p:cNvSpPr/>
          <p:nvPr/>
        </p:nvSpPr>
        <p:spPr>
          <a:xfrm>
            <a:off x="7821827" y="1649637"/>
            <a:ext cx="489988" cy="14123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3" name="線吹き出し 2 (枠付き) 12"/>
          <p:cNvSpPr/>
          <p:nvPr/>
        </p:nvSpPr>
        <p:spPr>
          <a:xfrm>
            <a:off x="4457460" y="4954847"/>
            <a:ext cx="2196100" cy="260852"/>
          </a:xfrm>
          <a:prstGeom prst="borderCallout2">
            <a:avLst>
              <a:gd name="adj1" fmla="val -167"/>
              <a:gd name="adj2" fmla="val 56557"/>
              <a:gd name="adj3" fmla="val -153134"/>
              <a:gd name="adj4" fmla="val 104901"/>
              <a:gd name="adj5" fmla="val -1198968"/>
              <a:gd name="adj6" fmla="val 16720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個人設定の印刷ができます。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4" name="角丸四角形 13"/>
          <p:cNvSpPr/>
          <p:nvPr/>
        </p:nvSpPr>
        <p:spPr>
          <a:xfrm>
            <a:off x="8690029" y="6047851"/>
            <a:ext cx="2101399" cy="235731"/>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表示項目は次ページに続きます。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endParaRPr lang="en-US" altLang="ja-JP" sz="800" dirty="0">
              <a:solidFill>
                <a:srgbClr val="FF0000"/>
              </a:solidFill>
              <a:latin typeface="メイリオ" panose="020B0604030504040204" charset="-128"/>
              <a:ea typeface="メイリオ" panose="020B0604030504040204" charset="-128"/>
              <a:cs typeface="メイリオ" panose="020B0604030504040204" charset="-128"/>
            </a:endParaRPr>
          </a:p>
        </p:txBody>
      </p:sp>
      <p:pic>
        <p:nvPicPr>
          <p:cNvPr id="15" name="図 14"/>
          <p:cNvPicPr>
            <a:picLocks noChangeAspect="1"/>
          </p:cNvPicPr>
          <p:nvPr/>
        </p:nvPicPr>
        <p:blipFill>
          <a:blip r:embed="rId2"/>
          <a:stretch>
            <a:fillRect/>
          </a:stretch>
        </p:blipFill>
        <p:spPr>
          <a:xfrm>
            <a:off x="752363" y="1931993"/>
            <a:ext cx="6086169" cy="1594908"/>
          </a:xfrm>
          <a:prstGeom prst="rect">
            <a:avLst/>
          </a:prstGeom>
          <a:ln>
            <a:solidFill>
              <a:schemeClr val="bg1">
                <a:lumMod val="85000"/>
              </a:schemeClr>
            </a:solidFill>
          </a:ln>
        </p:spPr>
      </p:pic>
      <p:sp>
        <p:nvSpPr>
          <p:cNvPr id="16" name="角丸四角形 7"/>
          <p:cNvSpPr/>
          <p:nvPr/>
        </p:nvSpPr>
        <p:spPr>
          <a:xfrm>
            <a:off x="5405995" y="1948262"/>
            <a:ext cx="276955" cy="257663"/>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9" name="図形 119"/>
          <p:cNvCxnSpPr>
            <a:cxnSpLocks noChangeShapeType="1"/>
            <a:stCxn id="16" idx="3"/>
          </p:cNvCxnSpPr>
          <p:nvPr/>
        </p:nvCxnSpPr>
        <p:spPr bwMode="auto">
          <a:xfrm flipV="1">
            <a:off x="5682950" y="2077093"/>
            <a:ext cx="2138877" cy="1"/>
          </a:xfrm>
          <a:prstGeom prst="straightConnector1">
            <a:avLst/>
          </a:prstGeom>
          <a:noFill/>
          <a:ln w="9525" algn="ctr">
            <a:solidFill>
              <a:srgbClr val="FF0000"/>
            </a:solidFill>
            <a:round/>
            <a:tailEnd type="arrow" w="lg" len="lg"/>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idx="4294967295"/>
          </p:nvPr>
        </p:nvSpPr>
        <p:spPr>
          <a:xfrm>
            <a:off x="654356" y="158448"/>
            <a:ext cx="10515600" cy="360293"/>
          </a:xfrm>
          <a:prstGeom prst="rect">
            <a:avLst/>
          </a:prstGeom>
        </p:spPr>
        <p:txBody>
          <a:bodyPr>
            <a:normAutofit fontScale="90000"/>
          </a:bodyPr>
          <a:lstStyle/>
          <a:p>
            <a:r>
              <a:rPr lang="ja-JP" altLang="en-US" dirty="0"/>
              <a:t>簡易操作マニュアル（利用者編）の概要</a:t>
            </a:r>
            <a:endParaRPr lang="ja-JP" altLang="en-US" dirty="0"/>
          </a:p>
        </p:txBody>
      </p:sp>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コンテンツ プレースホルダー 1"/>
          <p:cNvSpPr>
            <a:spLocks noGrp="1"/>
          </p:cNvSpPr>
          <p:nvPr>
            <p:ph sz="quarter" idx="4294967295"/>
          </p:nvPr>
        </p:nvSpPr>
        <p:spPr>
          <a:xfrm>
            <a:off x="654357" y="824470"/>
            <a:ext cx="10944735" cy="5632966"/>
          </a:xfrm>
          <a:prstGeom prst="rect">
            <a:avLst/>
          </a:prstGeom>
        </p:spPr>
        <p:txBody>
          <a:bodyPr/>
          <a:lstStyle/>
          <a:p>
            <a:r>
              <a:rPr kumimoji="1" lang="ja-JP" altLang="en-US" sz="2200" dirty="0">
                <a:latin typeface="メイリオ" panose="020B0604030504040204" charset="-128"/>
                <a:ea typeface="メイリオ" panose="020B0604030504040204" charset="-128"/>
              </a:rPr>
              <a:t>本資料は</a:t>
            </a:r>
            <a:r>
              <a:rPr kumimoji="1" lang="en-US" altLang="ja-JP" sz="2200" dirty="0" err="1">
                <a:latin typeface="メイリオ" panose="020B0604030504040204" charset="-128"/>
                <a:ea typeface="メイリオ" panose="020B0604030504040204" charset="-128"/>
              </a:rPr>
              <a:t>TeamSpirit</a:t>
            </a:r>
            <a:r>
              <a:rPr kumimoji="1" lang="ja-JP" altLang="en-US" sz="2200" dirty="0">
                <a:latin typeface="メイリオ" panose="020B0604030504040204" charset="-128"/>
                <a:ea typeface="メイリオ" panose="020B0604030504040204" charset="-128"/>
              </a:rPr>
              <a:t>利用者向けの</a:t>
            </a:r>
            <a:r>
              <a:rPr lang="ja-JP" altLang="en-US" sz="2200" dirty="0">
                <a:latin typeface="メイリオ" panose="020B0604030504040204" charset="-128"/>
                <a:ea typeface="メイリオ" panose="020B0604030504040204" charset="-128"/>
              </a:rPr>
              <a:t>機能説明です</a:t>
            </a:r>
            <a:r>
              <a:rPr kumimoji="1" lang="ja-JP" altLang="en-US" sz="2200" dirty="0">
                <a:latin typeface="メイリオ" panose="020B0604030504040204" charset="-128"/>
                <a:ea typeface="メイリオ" panose="020B0604030504040204" charset="-128"/>
              </a:rPr>
              <a:t>。</a:t>
            </a:r>
            <a:endParaRPr kumimoji="1" lang="en-US" altLang="ja-JP" sz="2200" dirty="0">
              <a:latin typeface="メイリオ" panose="020B0604030504040204" charset="-128"/>
              <a:ea typeface="メイリオ" panose="020B0604030504040204" charset="-128"/>
            </a:endParaRPr>
          </a:p>
          <a:p>
            <a:pPr marL="0" indent="0">
              <a:buNone/>
            </a:pPr>
            <a:r>
              <a:rPr lang="ja-JP" altLang="en-US" sz="2200" dirty="0">
                <a:latin typeface="メイリオ" panose="020B0604030504040204" charset="-128"/>
                <a:ea typeface="メイリオ" panose="020B0604030504040204" charset="-128"/>
              </a:rPr>
              <a:t>　</a:t>
            </a:r>
            <a:r>
              <a:rPr kumimoji="1" lang="ja-JP" altLang="en-US" sz="2200" dirty="0">
                <a:latin typeface="メイリオ" panose="020B0604030504040204" charset="-128"/>
                <a:ea typeface="メイリオ" panose="020B0604030504040204" charset="-128"/>
              </a:rPr>
              <a:t>メニュー画面に沿って操作方法を案内しております。</a:t>
            </a:r>
            <a:endParaRPr kumimoji="1" lang="en-US" altLang="ja-JP" sz="2200" dirty="0">
              <a:latin typeface="メイリオ" panose="020B0604030504040204" charset="-128"/>
              <a:ea typeface="メイリオ" panose="020B0604030504040204" charset="-128"/>
            </a:endParaRPr>
          </a:p>
          <a:p>
            <a:r>
              <a:rPr lang="ja-JP" altLang="en-US" sz="2200" dirty="0">
                <a:latin typeface="メイリオ" panose="020B0604030504040204" charset="-128"/>
                <a:ea typeface="メイリオ" panose="020B0604030504040204" charset="-128"/>
              </a:rPr>
              <a:t>目次</a:t>
            </a:r>
            <a:endParaRPr kumimoji="1" lang="en-US" altLang="ja-JP" sz="2200" dirty="0">
              <a:latin typeface="メイリオ" panose="020B0604030504040204" charset="-128"/>
              <a:ea typeface="メイリオ" panose="020B0604030504040204" charset="-128"/>
            </a:endParaRPr>
          </a:p>
          <a:p>
            <a:pPr lvl="1" algn="l"/>
            <a:r>
              <a:rPr lang="ja-JP" altLang="en-US" dirty="0">
                <a:hlinkClick r:id="rId1" action="ppaction://hlinksldjump"/>
              </a:rPr>
              <a:t>１．ログイン方法</a:t>
            </a:r>
            <a:r>
              <a:rPr lang="ja-JP" altLang="en-US" dirty="0"/>
              <a:t>からメニューの表示方法　</a:t>
            </a:r>
            <a:r>
              <a:rPr lang="en-US" altLang="ja-JP" dirty="0"/>
              <a:t>(P.</a:t>
            </a:r>
            <a:r>
              <a:rPr lang="ja-JP" altLang="en-US" dirty="0"/>
              <a:t>２～</a:t>
            </a:r>
            <a:r>
              <a:rPr lang="en-US" altLang="ja-JP" dirty="0"/>
              <a:t>6)</a:t>
            </a:r>
            <a:endParaRPr lang="en-US" altLang="ja-JP" dirty="0"/>
          </a:p>
          <a:p>
            <a:pPr lvl="1" algn="l"/>
            <a:r>
              <a:rPr lang="ja-JP" altLang="en-US" dirty="0">
                <a:hlinkClick r:id="rId2" action="ppaction://hlinksldjump"/>
              </a:rPr>
              <a:t>２．勤怠管理（申請の流れ）</a:t>
            </a:r>
            <a:r>
              <a:rPr lang="ja-JP" altLang="en-US" dirty="0"/>
              <a:t>　</a:t>
            </a:r>
            <a:r>
              <a:rPr lang="en-US" altLang="ja-JP" dirty="0"/>
              <a:t>(P.7</a:t>
            </a:r>
            <a:r>
              <a:rPr lang="ja-JP" altLang="en-US" dirty="0"/>
              <a:t>～</a:t>
            </a:r>
            <a:r>
              <a:rPr lang="en-US" altLang="ja-JP" dirty="0"/>
              <a:t>21)</a:t>
            </a:r>
            <a:endParaRPr lang="en-US" altLang="ja-JP" dirty="0"/>
          </a:p>
          <a:p>
            <a:pPr lvl="1" algn="l"/>
            <a:r>
              <a:rPr lang="ja-JP" altLang="en-US" dirty="0">
                <a:hlinkClick r:id="rId3" action="ppaction://hlinksldjump"/>
              </a:rPr>
              <a:t>３．タイムレポート</a:t>
            </a:r>
            <a:r>
              <a:rPr lang="ja-JP" altLang="en-US" dirty="0"/>
              <a:t>　　　　　</a:t>
            </a:r>
            <a:r>
              <a:rPr lang="en-US" altLang="ja-JP" dirty="0"/>
              <a:t>(P.22</a:t>
            </a:r>
            <a:r>
              <a:rPr lang="ja-JP" altLang="en-US" dirty="0"/>
              <a:t>～</a:t>
            </a:r>
            <a:r>
              <a:rPr lang="en-US" altLang="ja-JP" dirty="0"/>
              <a:t>31)</a:t>
            </a:r>
            <a:endParaRPr lang="en-US" altLang="ja-JP" dirty="0"/>
          </a:p>
          <a:p>
            <a:pPr lvl="1" algn="l"/>
            <a:r>
              <a:rPr lang="ja-JP" altLang="en-US" dirty="0">
                <a:hlinkClick r:id="rId4" action="ppaction://hlinksldjump"/>
              </a:rPr>
              <a:t>４．事前申請（申請の流れ）</a:t>
            </a:r>
            <a:r>
              <a:rPr lang="ja-JP" altLang="en-US" dirty="0"/>
              <a:t>　</a:t>
            </a:r>
            <a:r>
              <a:rPr lang="en-US" altLang="ja-JP" dirty="0"/>
              <a:t>(P.32</a:t>
            </a:r>
            <a:r>
              <a:rPr lang="ja-JP" altLang="en-US" dirty="0"/>
              <a:t>～</a:t>
            </a:r>
            <a:r>
              <a:rPr lang="en-US" altLang="ja-JP" dirty="0"/>
              <a:t>40)</a:t>
            </a:r>
            <a:endParaRPr lang="en-US" altLang="ja-JP" dirty="0"/>
          </a:p>
          <a:p>
            <a:pPr lvl="1" algn="l"/>
            <a:r>
              <a:rPr lang="ja-JP" altLang="en-US" dirty="0">
                <a:hlinkClick r:id="rId5" action="ppaction://hlinksldjump"/>
              </a:rPr>
              <a:t>５．経費精算（申請の流れ）</a:t>
            </a:r>
            <a:r>
              <a:rPr lang="ja-JP" altLang="en-US" dirty="0"/>
              <a:t>　</a:t>
            </a:r>
            <a:r>
              <a:rPr lang="en-US" altLang="ja-JP" dirty="0"/>
              <a:t>(P.41</a:t>
            </a:r>
            <a:r>
              <a:rPr lang="ja-JP" altLang="en-US" dirty="0"/>
              <a:t>～</a:t>
            </a:r>
            <a:r>
              <a:rPr lang="en-US" altLang="ja-JP" dirty="0"/>
              <a:t>51)</a:t>
            </a:r>
            <a:endParaRPr lang="en-US" altLang="ja-JP" dirty="0"/>
          </a:p>
          <a:p>
            <a:pPr lvl="1" algn="l"/>
            <a:r>
              <a:rPr lang="ja-JP" altLang="en-US" dirty="0">
                <a:hlinkClick r:id="rId6" action="ppaction://hlinksldjump"/>
              </a:rPr>
              <a:t>６．工数実績（申請の流れ）</a:t>
            </a:r>
            <a:r>
              <a:rPr lang="ja-JP" altLang="en-US" dirty="0"/>
              <a:t>　</a:t>
            </a:r>
            <a:r>
              <a:rPr lang="en-US" altLang="ja-JP" dirty="0"/>
              <a:t>(P.52</a:t>
            </a:r>
            <a:r>
              <a:rPr lang="ja-JP" altLang="en-US" dirty="0"/>
              <a:t>～</a:t>
            </a:r>
            <a:r>
              <a:rPr lang="en-US" altLang="ja-JP" dirty="0"/>
              <a:t>57)</a:t>
            </a:r>
            <a:endParaRPr lang="en-US" altLang="ja-JP" dirty="0"/>
          </a:p>
          <a:p>
            <a:pPr lvl="1" algn="l"/>
            <a:r>
              <a:rPr lang="ja-JP" altLang="en-US" dirty="0">
                <a:hlinkClick r:id="rId7" action="ppaction://hlinksldjump"/>
              </a:rPr>
              <a:t>７．管理者向け（承認の流れ）</a:t>
            </a:r>
            <a:r>
              <a:rPr lang="en-US" altLang="ja-JP" dirty="0"/>
              <a:t>(</a:t>
            </a:r>
            <a:r>
              <a:rPr lang="ja-JP" altLang="en-US" dirty="0"/>
              <a:t>別途連携</a:t>
            </a:r>
            <a:r>
              <a:rPr lang="en-US" altLang="ja-JP" dirty="0"/>
              <a:t>)</a:t>
            </a:r>
            <a:r>
              <a:rPr lang="ja-JP" altLang="en-US" dirty="0"/>
              <a:t>　</a:t>
            </a:r>
            <a:endParaRPr lang="en-US" altLang="ja-JP" dirty="0"/>
          </a:p>
          <a:p>
            <a:pPr lvl="1" algn="l"/>
            <a:r>
              <a:rPr lang="en-US" altLang="ja-JP" dirty="0">
                <a:hlinkClick r:id="" action="ppaction://noaction"/>
              </a:rPr>
              <a:t>【</a:t>
            </a:r>
            <a:r>
              <a:rPr lang="ja-JP" altLang="en-US" dirty="0">
                <a:hlinkClick r:id="" action="ppaction://noaction"/>
              </a:rPr>
              <a:t>参考</a:t>
            </a:r>
            <a:r>
              <a:rPr lang="en-US" altLang="ja-JP" dirty="0">
                <a:hlinkClick r:id="" action="ppaction://noaction"/>
              </a:rPr>
              <a:t>】</a:t>
            </a:r>
            <a:r>
              <a:rPr lang="ja-JP" altLang="en-US" dirty="0">
                <a:hlinkClick r:id="" action="ppaction://noaction"/>
              </a:rPr>
              <a:t>稟議機能</a:t>
            </a:r>
            <a:r>
              <a:rPr lang="ja-JP" altLang="en-US" dirty="0"/>
              <a:t>　　　　　　</a:t>
            </a:r>
            <a:r>
              <a:rPr lang="en-US" altLang="ja-JP" dirty="0"/>
              <a:t>(P.67</a:t>
            </a:r>
            <a:r>
              <a:rPr lang="ja-JP" altLang="en-US" dirty="0"/>
              <a:t>～</a:t>
            </a:r>
            <a:r>
              <a:rPr lang="en-US" altLang="ja-JP" dirty="0"/>
              <a:t>72)</a:t>
            </a:r>
            <a:endParaRPr lang="en-US" altLang="ja-JP" dirty="0"/>
          </a:p>
          <a:p>
            <a:pPr lvl="1" algn="l"/>
            <a:endParaRPr lang="ja-JP"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個人設定確認（２</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２）</a:t>
            </a:r>
            <a:endParaRPr lang="ja-JP" altLang="en-US"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8372" y="1695341"/>
            <a:ext cx="2830583" cy="3742055"/>
          </a:xfrm>
          <a:prstGeom prst="rect">
            <a:avLst/>
          </a:prstGeom>
          <a:ln>
            <a:solidFill>
              <a:schemeClr val="tx1"/>
            </a:solidFill>
          </a:ln>
        </p:spPr>
      </p:pic>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625" y="1695341"/>
            <a:ext cx="2958126" cy="3910669"/>
          </a:xfrm>
          <a:prstGeom prst="rect">
            <a:avLst/>
          </a:prstGeom>
          <a:ln>
            <a:solidFill>
              <a:schemeClr val="tx1"/>
            </a:solidFill>
          </a:ln>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67" y="1695340"/>
            <a:ext cx="2958126" cy="1476878"/>
          </a:xfrm>
          <a:prstGeom prst="rect">
            <a:avLst/>
          </a:prstGeom>
          <a:ln>
            <a:solidFill>
              <a:schemeClr val="tx1"/>
            </a:solidFill>
          </a:ln>
        </p:spPr>
      </p:pic>
      <p:sp>
        <p:nvSpPr>
          <p:cNvPr id="10" name="角丸四角形 9"/>
          <p:cNvSpPr/>
          <p:nvPr/>
        </p:nvSpPr>
        <p:spPr>
          <a:xfrm>
            <a:off x="1041715" y="1041961"/>
            <a:ext cx="1414693" cy="230664"/>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前ページの続きです。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endParaRPr lang="en-US" altLang="ja-JP" sz="800" dirty="0">
              <a:solidFill>
                <a:srgbClr val="FF0000"/>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1"/>
          <a:stretch>
            <a:fillRect/>
          </a:stretch>
        </p:blipFill>
        <p:spPr>
          <a:xfrm>
            <a:off x="1037680" y="1748751"/>
            <a:ext cx="5791745" cy="1594908"/>
          </a:xfrm>
          <a:prstGeom prst="rect">
            <a:avLst/>
          </a:prstGeom>
          <a:ln>
            <a:solidFill>
              <a:schemeClr val="bg1">
                <a:lumMod val="85000"/>
              </a:schemeClr>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休暇情報</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勤務表から休暇情報の詳細を確認できます。画面右上に表示されている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休暇情報</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 をクリックします。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14" name="図 13" descr="画面の領域"/>
          <p:cNvPicPr>
            <a:picLocks noChangeAspect="1"/>
          </p:cNvPicPr>
          <p:nvPr/>
        </p:nvPicPr>
        <p:blipFill rotWithShape="1">
          <a:blip r:embed="rId2">
            <a:extLst>
              <a:ext uri="{28A0092B-C50C-407E-A947-70E740481C1C}">
                <a14:useLocalDpi xmlns:a14="http://schemas.microsoft.com/office/drawing/2010/main" val="0"/>
              </a:ext>
            </a:extLst>
          </a:blip>
          <a:srcRect l="906" r="1161"/>
          <a:stretch>
            <a:fillRect/>
          </a:stretch>
        </p:blipFill>
        <p:spPr>
          <a:xfrm>
            <a:off x="6771544" y="2232262"/>
            <a:ext cx="4382776" cy="4119937"/>
          </a:xfrm>
          <a:prstGeom prst="rect">
            <a:avLst/>
          </a:prstGeom>
          <a:ln>
            <a:solidFill>
              <a:schemeClr val="tx1"/>
            </a:solidFill>
          </a:ln>
        </p:spPr>
      </p:pic>
      <p:sp>
        <p:nvSpPr>
          <p:cNvPr id="12" name="角丸四角形 11"/>
          <p:cNvSpPr/>
          <p:nvPr/>
        </p:nvSpPr>
        <p:spPr>
          <a:xfrm>
            <a:off x="6829425" y="2306629"/>
            <a:ext cx="553070" cy="15161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3" name="線吹き出し 2 (枠付き) 12"/>
          <p:cNvSpPr/>
          <p:nvPr/>
        </p:nvSpPr>
        <p:spPr>
          <a:xfrm>
            <a:off x="4398572" y="4047555"/>
            <a:ext cx="2196100" cy="260852"/>
          </a:xfrm>
          <a:prstGeom prst="borderCallout2">
            <a:avLst>
              <a:gd name="adj1" fmla="val -167"/>
              <a:gd name="adj2" fmla="val 56557"/>
              <a:gd name="adj3" fmla="val -153134"/>
              <a:gd name="adj4" fmla="val 104901"/>
              <a:gd name="adj5" fmla="val -599311"/>
              <a:gd name="adj6" fmla="val 12055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休暇情報の印刷ができます。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8" name="角丸四角形 7"/>
          <p:cNvSpPr/>
          <p:nvPr/>
        </p:nvSpPr>
        <p:spPr>
          <a:xfrm>
            <a:off x="6087485" y="1750474"/>
            <a:ext cx="331799" cy="27784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7" name="カギ線コネクタ 16"/>
          <p:cNvCxnSpPr>
            <a:stCxn id="8" idx="0"/>
            <a:endCxn id="14" idx="0"/>
          </p:cNvCxnSpPr>
          <p:nvPr/>
        </p:nvCxnSpPr>
        <p:spPr>
          <a:xfrm rot="16200000" flipH="1">
            <a:off x="7367264" y="636595"/>
            <a:ext cx="481788" cy="2709547"/>
          </a:xfrm>
          <a:prstGeom prst="bentConnector3">
            <a:avLst>
              <a:gd name="adj1" fmla="val -474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2730" y="1889499"/>
            <a:ext cx="4201628" cy="2040172"/>
          </a:xfrm>
          <a:prstGeom prst="rect">
            <a:avLst/>
          </a:prstGeom>
          <a:ln>
            <a:solidFill>
              <a:schemeClr val="tx1"/>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月次サマリー</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月次サマリーから該当月の勤怠データの詳細を確認することができます。</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30" name="角丸四角形 29"/>
          <p:cNvSpPr/>
          <p:nvPr/>
        </p:nvSpPr>
        <p:spPr>
          <a:xfrm>
            <a:off x="3665788" y="2178753"/>
            <a:ext cx="366522" cy="18770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1" y="1413288"/>
            <a:ext cx="4783325" cy="4756751"/>
          </a:xfrm>
          <a:prstGeom prst="rect">
            <a:avLst/>
          </a:prstGeom>
        </p:spPr>
      </p:pic>
      <p:pic>
        <p:nvPicPr>
          <p:cNvPr id="9" name="図 8"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0" y="4075660"/>
            <a:ext cx="4788640" cy="2248163"/>
          </a:xfrm>
          <a:prstGeom prst="rect">
            <a:avLst/>
          </a:prstGeom>
        </p:spPr>
      </p:pic>
      <p:sp>
        <p:nvSpPr>
          <p:cNvPr id="14" name="角丸四角形 13"/>
          <p:cNvSpPr/>
          <p:nvPr/>
        </p:nvSpPr>
        <p:spPr>
          <a:xfrm>
            <a:off x="6219120" y="1401713"/>
            <a:ext cx="690933" cy="21826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grpSp>
        <p:nvGrpSpPr>
          <p:cNvPr id="15" name="Group 5"/>
          <p:cNvGrpSpPr/>
          <p:nvPr/>
        </p:nvGrpSpPr>
        <p:grpSpPr bwMode="auto">
          <a:xfrm>
            <a:off x="6202875" y="3860810"/>
            <a:ext cx="4760141" cy="367260"/>
            <a:chOff x="0" y="0"/>
            <a:chExt cx="96" cy="96"/>
          </a:xfrm>
        </p:grpSpPr>
        <p:sp>
          <p:nvSpPr>
            <p:cNvPr id="16" name="AutoShape 6"/>
            <p:cNvSpPr>
              <a:spLocks noChangeArrowheads="1"/>
            </p:cNvSpPr>
            <p:nvPr/>
          </p:nvSpPr>
          <p:spPr bwMode="auto">
            <a:xfrm>
              <a:off x="0" y="0"/>
              <a:ext cx="96" cy="96"/>
            </a:xfrm>
            <a:prstGeom prst="wave">
              <a:avLst>
                <a:gd name="adj1" fmla="val 20644"/>
                <a:gd name="adj2" fmla="val 0"/>
              </a:avLst>
            </a:prstGeom>
            <a:solidFill>
              <a:srgbClr val="FFFFFF"/>
            </a:solidFill>
            <a:ln w="9525">
              <a:solidFill>
                <a:srgbClr val="000000"/>
              </a:solidFill>
              <a:round/>
            </a:ln>
          </p:spPr>
          <p:txBody>
            <a:bodyPr/>
            <a:lstStyle/>
            <a:p>
              <a:endParaRPr lang="ja-JP" altLang="en-US"/>
            </a:p>
          </p:txBody>
        </p:sp>
        <p:sp>
          <p:nvSpPr>
            <p:cNvPr id="17" name="Line 7"/>
            <p:cNvSpPr>
              <a:spLocks noChangeShapeType="1"/>
            </p:cNvSpPr>
            <p:nvPr/>
          </p:nvSpPr>
          <p:spPr bwMode="auto">
            <a:xfrm>
              <a:off x="96" y="19"/>
              <a:ext cx="0" cy="59"/>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ja-JP" altLang="en-US"/>
            </a:p>
          </p:txBody>
        </p:sp>
        <p:sp>
          <p:nvSpPr>
            <p:cNvPr id="18" name="Line 8"/>
            <p:cNvSpPr>
              <a:spLocks noChangeShapeType="1"/>
            </p:cNvSpPr>
            <p:nvPr/>
          </p:nvSpPr>
          <p:spPr bwMode="auto">
            <a:xfrm>
              <a:off x="0" y="18"/>
              <a:ext cx="0" cy="59"/>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ja-JP" altLang="en-US"/>
            </a:p>
          </p:txBody>
        </p:sp>
      </p:grpSp>
      <p:sp>
        <p:nvSpPr>
          <p:cNvPr id="10" name="正方形/長方形 9"/>
          <p:cNvSpPr/>
          <p:nvPr/>
        </p:nvSpPr>
        <p:spPr>
          <a:xfrm>
            <a:off x="6179691" y="1375086"/>
            <a:ext cx="4806103" cy="494873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21" name="線吹き出し 2 (枠付き) 20"/>
          <p:cNvSpPr/>
          <p:nvPr/>
        </p:nvSpPr>
        <p:spPr>
          <a:xfrm>
            <a:off x="3143544" y="4827547"/>
            <a:ext cx="2196100" cy="260852"/>
          </a:xfrm>
          <a:prstGeom prst="borderCallout2">
            <a:avLst>
              <a:gd name="adj1" fmla="val -167"/>
              <a:gd name="adj2" fmla="val 56557"/>
              <a:gd name="adj3" fmla="val -153134"/>
              <a:gd name="adj4" fmla="val 104901"/>
              <a:gd name="adj5" fmla="val -1247058"/>
              <a:gd name="adj6" fmla="val 13967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月次サマリーの印刷ができます。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13" name="カギ線コネクタ 12"/>
          <p:cNvCxnSpPr>
            <a:stCxn id="30" idx="0"/>
            <a:endCxn id="14" idx="1"/>
          </p:cNvCxnSpPr>
          <p:nvPr/>
        </p:nvCxnSpPr>
        <p:spPr>
          <a:xfrm rot="5400000" flipH="1" flipV="1">
            <a:off x="4700132" y="659766"/>
            <a:ext cx="667905" cy="237007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2869661"/>
            <a:ext cx="7886700" cy="559340"/>
          </a:xfrm>
          <a:prstGeom prst="rect">
            <a:avLst/>
          </a:prstGeom>
        </p:spPr>
        <p:txBody>
          <a:bodyPr anchor="ctr">
            <a:noAutofit/>
          </a:bodyPr>
          <a:lstStyle/>
          <a:p>
            <a:r>
              <a:rPr lang="ja-JP" altLang="en-US" sz="2800" b="1" dirty="0">
                <a:latin typeface="メイリオ" panose="020B0604030504040204" charset="-128"/>
                <a:ea typeface="メイリオ" panose="020B0604030504040204" charset="-128"/>
                <a:cs typeface="メイリオ" panose="020B0604030504040204" charset="-128"/>
              </a:rPr>
              <a:t>　３．タイムレポート</a:t>
            </a:r>
            <a:endParaRPr lang="ja-JP"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タイムレポートの概要</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rPr>
              <a:t>タイムレポートでは、日単位の勤怠、経費、工数の入力や</a:t>
            </a:r>
            <a:r>
              <a:rPr lang="en-US" altLang="ja-JP" sz="2200" dirty="0">
                <a:latin typeface="メイリオ" panose="020B0604030504040204" charset="-128"/>
                <a:ea typeface="メイリオ" panose="020B0604030504040204" charset="-128"/>
              </a:rPr>
              <a:t>Salesforce</a:t>
            </a:r>
            <a:r>
              <a:rPr lang="ja-JP" altLang="en-US" sz="2200" dirty="0">
                <a:latin typeface="メイリオ" panose="020B0604030504040204" charset="-128"/>
                <a:ea typeface="メイリオ" panose="020B0604030504040204" charset="-128"/>
              </a:rPr>
              <a:t>カレンダーの参照をまとめて行えますので、日報のようなツールとしてお使いいただけます。</a:t>
            </a:r>
            <a:endParaRPr lang="en-US" altLang="ja-JP" sz="2200" dirty="0">
              <a:latin typeface="メイリオ" panose="020B0604030504040204" charset="-128"/>
              <a:ea typeface="メイリオ" panose="020B0604030504040204" charset="-128"/>
            </a:endParaRPr>
          </a:p>
          <a:p>
            <a:pPr marL="0" indent="0">
              <a:buNone/>
            </a:pPr>
            <a:r>
              <a:rPr lang="ja-JP" altLang="en-US" sz="2200" dirty="0">
                <a:latin typeface="メイリオ" panose="020B0604030504040204" charset="-128"/>
                <a:ea typeface="メイリオ" panose="020B0604030504040204" charset="-128"/>
              </a:rPr>
              <a:t>　</a:t>
            </a:r>
            <a:r>
              <a:rPr lang="en-US" altLang="ja-JP" sz="2200" dirty="0">
                <a:latin typeface="メイリオ" panose="020B0604030504040204" charset="-128"/>
                <a:ea typeface="メイリオ" panose="020B0604030504040204" charset="-128"/>
              </a:rPr>
              <a:t>※</a:t>
            </a:r>
            <a:r>
              <a:rPr lang="ja-JP" altLang="en-US" sz="2200" dirty="0">
                <a:latin typeface="メイリオ" panose="020B0604030504040204" charset="-128"/>
                <a:ea typeface="メイリオ" panose="020B0604030504040204" charset="-128"/>
              </a:rPr>
              <a:t>各種入力のみとなります。タイムレポート画面には申請機能はありません。</a:t>
            </a:r>
            <a:endParaRPr lang="en-US" altLang="ja-JP" sz="2200" dirty="0">
              <a:latin typeface="メイリオ" panose="020B0604030504040204" charset="-128"/>
              <a:ea typeface="メイリオ" panose="020B0604030504040204" charset="-128"/>
            </a:endParaRPr>
          </a:p>
          <a:p>
            <a:endParaRPr lang="en-US" altLang="ja-JP" dirty="0"/>
          </a:p>
          <a:p>
            <a:r>
              <a:rPr lang="ja-JP" altLang="en-US" sz="2200" dirty="0">
                <a:latin typeface="メイリオ" panose="020B0604030504040204" charset="-128"/>
                <a:ea typeface="メイリオ" panose="020B0604030504040204" charset="-128"/>
              </a:rPr>
              <a:t>ここでは以下の各手順について説明します。</a:t>
            </a:r>
            <a:endParaRPr lang="en-US" altLang="ja-JP" sz="2200" dirty="0">
              <a:latin typeface="メイリオ" panose="020B0604030504040204" charset="-128"/>
              <a:ea typeface="メイリオ" panose="020B0604030504040204" charset="-128"/>
            </a:endParaRPr>
          </a:p>
          <a:p>
            <a:pPr marL="0" indent="0">
              <a:buNone/>
            </a:pPr>
            <a:endParaRPr lang="en-US" altLang="ja-JP" sz="2200" dirty="0">
              <a:latin typeface="メイリオ" panose="020B0604030504040204" charset="-128"/>
              <a:ea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工数実績の入力手順</a:t>
            </a:r>
            <a:endParaRPr lang="ja-JP" altLang="en-US"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工数を登録するジョブのアサイン手順</a:t>
            </a:r>
            <a:endParaRPr lang="ja-JP" altLang="en-US"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経費の入力手順</a:t>
            </a:r>
            <a:endParaRPr lang="ja-JP" altLang="en-US" sz="2200" dirty="0">
              <a:latin typeface="メイリオ" panose="020B0604030504040204" charset="-128"/>
              <a:ea typeface="メイリオ" panose="020B0604030504040204" charset="-128"/>
              <a:cs typeface="メイリオ" panose="020B0604030504040204" charset="-128"/>
            </a:endParaRPr>
          </a:p>
          <a:p>
            <a:pPr marL="0" indent="0">
              <a:buNone/>
            </a:pPr>
            <a:endParaRPr lang="ja-JP" altLang="en-US" dirty="0"/>
          </a:p>
          <a:p>
            <a:endParaRPr kumimoji="1" lang="ja-JP"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1"/>
          <a:stretch>
            <a:fillRect/>
          </a:stretch>
        </p:blipFill>
        <p:spPr>
          <a:xfrm>
            <a:off x="1080374" y="1644317"/>
            <a:ext cx="4183851" cy="3709014"/>
          </a:xfrm>
          <a:prstGeom prst="rect">
            <a:avLst/>
          </a:prstGeom>
          <a:ln>
            <a:solidFill>
              <a:schemeClr val="bg1">
                <a:lumMod val="85000"/>
              </a:schemeClr>
            </a:solidFill>
          </a:ln>
        </p:spPr>
      </p:pic>
      <p:sp>
        <p:nvSpPr>
          <p:cNvPr id="38" name="線吹き出し 2 (枠付き) 37"/>
          <p:cNvSpPr/>
          <p:nvPr/>
        </p:nvSpPr>
        <p:spPr>
          <a:xfrm>
            <a:off x="6503977" y="1644317"/>
            <a:ext cx="3888929" cy="2299277"/>
          </a:xfrm>
          <a:prstGeom prst="borderCallout2">
            <a:avLst>
              <a:gd name="adj1" fmla="val 10077"/>
              <a:gd name="adj2" fmla="val -1906"/>
              <a:gd name="adj3" fmla="val 10041"/>
              <a:gd name="adj4" fmla="val -7908"/>
              <a:gd name="adj5" fmla="val 53513"/>
              <a:gd name="adj6" fmla="val -3477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1</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日の作業報告や工数（各作業にかかった時間）を入力することができます。</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→操作手順は</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P.25</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P.27</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8" name="スライド番号プレースホルダー 7"/>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タイムレポート画面</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10" name="コンテンツ プレースホルダー 9"/>
          <p:cNvSpPr>
            <a:spLocks noGrp="1"/>
          </p:cNvSpPr>
          <p:nvPr>
            <p:ph sz="quarter" idx="4294967295"/>
          </p:nvPr>
        </p:nvSpPr>
        <p:spPr>
          <a:xfrm>
            <a:off x="654357" y="824470"/>
            <a:ext cx="10944735" cy="5632966"/>
          </a:xfrm>
          <a:prstGeom prst="rect">
            <a:avLst/>
          </a:prstGeom>
        </p:spPr>
        <p:txBody>
          <a:bodyPr/>
          <a:lstStyle/>
          <a:p>
            <a:r>
              <a:rPr lang="en-US" altLang="ja-JP" sz="2200" dirty="0">
                <a:latin typeface="メイリオ" panose="020B0604030504040204" charset="-128"/>
                <a:ea typeface="メイリオ" panose="020B0604030504040204" charset="-128"/>
                <a:cs typeface="メイリオ" panose="020B0604030504040204" charset="-128"/>
              </a:rPr>
              <a:t>1</a:t>
            </a:r>
            <a:r>
              <a:rPr lang="ja-JP" altLang="en-US" sz="2200" dirty="0">
                <a:latin typeface="メイリオ" panose="020B0604030504040204" charset="-128"/>
                <a:ea typeface="メイリオ" panose="020B0604030504040204" charset="-128"/>
                <a:cs typeface="メイリオ" panose="020B0604030504040204" charset="-128"/>
              </a:rPr>
              <a:t>日単位の報告入力用画面です。</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タイムレポート</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タブをクリックすると表示されます。</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46" name="線吹き出し 2 (枠付き) 45"/>
          <p:cNvSpPr/>
          <p:nvPr/>
        </p:nvSpPr>
        <p:spPr>
          <a:xfrm>
            <a:off x="6503977" y="4389910"/>
            <a:ext cx="3868833" cy="1928828"/>
          </a:xfrm>
          <a:prstGeom prst="borderCallout2">
            <a:avLst>
              <a:gd name="adj1" fmla="val 29426"/>
              <a:gd name="adj2" fmla="val -30"/>
              <a:gd name="adj3" fmla="val 29426"/>
              <a:gd name="adj4" fmla="val -7346"/>
              <a:gd name="adj5" fmla="val 56142"/>
              <a:gd name="adj6" fmla="val -3500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その日に発生した立替経費を入力することができます。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→操作手順は</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P.28</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P.31</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8" name="線吹き出し 2 (枠付き) 17"/>
          <p:cNvSpPr/>
          <p:nvPr/>
        </p:nvSpPr>
        <p:spPr>
          <a:xfrm>
            <a:off x="6522314" y="4040192"/>
            <a:ext cx="3884251" cy="268285"/>
          </a:xfrm>
          <a:prstGeom prst="borderCallout2">
            <a:avLst>
              <a:gd name="adj1" fmla="val 50132"/>
              <a:gd name="adj2" fmla="val -525"/>
              <a:gd name="adj3" fmla="val 65633"/>
              <a:gd name="adj4" fmla="val -3079"/>
              <a:gd name="adj5" fmla="val 340078"/>
              <a:gd name="adj6" fmla="val -3538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勤怠の日次申請や勤務表画面への移動を行うことができます。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5" name="図 4"/>
          <p:cNvPicPr>
            <a:picLocks noChangeAspect="1"/>
          </p:cNvPicPr>
          <p:nvPr/>
        </p:nvPicPr>
        <p:blipFill>
          <a:blip r:embed="rId2" cstate="print"/>
          <a:stretch>
            <a:fillRect/>
          </a:stretch>
        </p:blipFill>
        <p:spPr>
          <a:xfrm>
            <a:off x="6855039" y="4766571"/>
            <a:ext cx="3145305" cy="1518579"/>
          </a:xfrm>
          <a:prstGeom prst="rect">
            <a:avLst/>
          </a:prstGeom>
          <a:ln>
            <a:solidFill>
              <a:schemeClr val="accent1"/>
            </a:solidFill>
          </a:ln>
        </p:spPr>
      </p:pic>
      <p:pic>
        <p:nvPicPr>
          <p:cNvPr id="6" name="図 5"/>
          <p:cNvPicPr>
            <a:picLocks noChangeAspect="1"/>
          </p:cNvPicPr>
          <p:nvPr/>
        </p:nvPicPr>
        <p:blipFill>
          <a:blip r:embed="rId3" cstate="print"/>
          <a:stretch>
            <a:fillRect/>
          </a:stretch>
        </p:blipFill>
        <p:spPr>
          <a:xfrm>
            <a:off x="6994085" y="2028511"/>
            <a:ext cx="3057838" cy="1859289"/>
          </a:xfrm>
          <a:prstGeom prst="rect">
            <a:avLst/>
          </a:prstGeom>
          <a:ln>
            <a:solidFill>
              <a:schemeClr val="accent1"/>
            </a:solidFill>
          </a:ln>
        </p:spPr>
      </p:pic>
      <p:sp>
        <p:nvSpPr>
          <p:cNvPr id="19" name="Rectangle 3"/>
          <p:cNvSpPr>
            <a:spLocks noChangeArrowheads="1"/>
          </p:cNvSpPr>
          <p:nvPr/>
        </p:nvSpPr>
        <p:spPr bwMode="auto">
          <a:xfrm>
            <a:off x="1139632" y="2748583"/>
            <a:ext cx="1983555" cy="2579313"/>
          </a:xfrm>
          <a:prstGeom prst="rect">
            <a:avLst/>
          </a:prstGeom>
          <a:solidFill>
            <a:schemeClr val="bg1">
              <a:alpha val="30000"/>
            </a:schemeClr>
          </a:solidFill>
          <a:ln w="19050">
            <a:solidFill>
              <a:srgbClr val="FF0000"/>
            </a:solidFill>
            <a:miter lim="800000"/>
          </a:ln>
        </p:spPr>
        <p:txBody>
          <a:bodyPr wrap="square" anchor="ctr">
            <a:noAutofit/>
          </a:bodyPr>
          <a:lstStyle/>
          <a:p>
            <a:pPr algn="ctr"/>
            <a:r>
              <a:rPr lang="en-US" altLang="ja-JP" sz="1000" b="1" dirty="0">
                <a:latin typeface="メイリオ" panose="020B0604030504040204" charset="-128"/>
                <a:ea typeface="メイリオ" panose="020B0604030504040204" charset="-128"/>
                <a:cs typeface="メイリオ" panose="020B0604030504040204" charset="-128"/>
              </a:rPr>
              <a:t>Salesforce</a:t>
            </a:r>
            <a:r>
              <a:rPr lang="ja-JP" altLang="en-US" sz="1000" b="1" dirty="0">
                <a:latin typeface="メイリオ" panose="020B0604030504040204" charset="-128"/>
                <a:ea typeface="メイリオ" panose="020B0604030504040204" charset="-128"/>
                <a:cs typeface="メイリオ" panose="020B0604030504040204" charset="-128"/>
              </a:rPr>
              <a:t>のカレンダーで</a:t>
            </a:r>
            <a:endParaRPr lang="en-US" altLang="ja-JP" sz="1000" b="1" dirty="0">
              <a:latin typeface="メイリオ" panose="020B0604030504040204" charset="-128"/>
              <a:ea typeface="メイリオ" panose="020B0604030504040204" charset="-128"/>
              <a:cs typeface="メイリオ" panose="020B0604030504040204" charset="-128"/>
            </a:endParaRPr>
          </a:p>
          <a:p>
            <a:pPr algn="ctr"/>
            <a:r>
              <a:rPr lang="ja-JP" altLang="en-US" sz="1000" b="1" dirty="0">
                <a:latin typeface="メイリオ" panose="020B0604030504040204" charset="-128"/>
                <a:ea typeface="メイリオ" panose="020B0604030504040204" charset="-128"/>
                <a:cs typeface="メイリオ" panose="020B0604030504040204" charset="-128"/>
              </a:rPr>
              <a:t>登録したスケジュール</a:t>
            </a:r>
            <a:endParaRPr lang="en-US" altLang="ja-JP" sz="1000" b="1" dirty="0">
              <a:latin typeface="メイリオ" panose="020B0604030504040204" charset="-128"/>
              <a:ea typeface="メイリオ" panose="020B0604030504040204" charset="-128"/>
              <a:cs typeface="メイリオ" panose="020B0604030504040204" charset="-128"/>
            </a:endParaRPr>
          </a:p>
          <a:p>
            <a:pPr algn="ctr"/>
            <a:r>
              <a:rPr lang="ja-JP" altLang="en-US" sz="1000" b="1" dirty="0">
                <a:latin typeface="メイリオ" panose="020B0604030504040204" charset="-128"/>
                <a:ea typeface="メイリオ" panose="020B0604030504040204" charset="-128"/>
                <a:cs typeface="メイリオ" panose="020B0604030504040204" charset="-128"/>
              </a:rPr>
              <a:t>（行動）が表示されます</a:t>
            </a:r>
            <a:endParaRPr lang="ja-JP" altLang="en-US" sz="1000" b="1" dirty="0">
              <a:latin typeface="メイリオ" panose="020B0604030504040204" charset="-128"/>
              <a:ea typeface="メイリオ" panose="020B0604030504040204" charset="-128"/>
              <a:cs typeface="メイリオ" panose="020B0604030504040204" charset="-128"/>
            </a:endParaRPr>
          </a:p>
        </p:txBody>
      </p:sp>
      <p:sp>
        <p:nvSpPr>
          <p:cNvPr id="21" name="Rectangle 3"/>
          <p:cNvSpPr>
            <a:spLocks noChangeArrowheads="1"/>
          </p:cNvSpPr>
          <p:nvPr/>
        </p:nvSpPr>
        <p:spPr bwMode="auto">
          <a:xfrm>
            <a:off x="3167763" y="2752930"/>
            <a:ext cx="1975671" cy="2045681"/>
          </a:xfrm>
          <a:prstGeom prst="rect">
            <a:avLst/>
          </a:prstGeom>
          <a:solidFill>
            <a:schemeClr val="bg1">
              <a:alpha val="30000"/>
            </a:schemeClr>
          </a:solidFill>
          <a:ln w="19050">
            <a:solidFill>
              <a:srgbClr val="FF0000"/>
            </a:solidFill>
            <a:miter lim="800000"/>
          </a:ln>
        </p:spPr>
        <p:txBody>
          <a:bodyPr wrap="square" anchor="ctr">
            <a:noAutofit/>
          </a:bodyPr>
          <a:lstStyle/>
          <a:p>
            <a:pPr algn="ctr"/>
            <a:endParaRPr lang="ja-JP" altLang="en-US" sz="1000" b="1" dirty="0">
              <a:latin typeface="メイリオ" panose="020B0604030504040204" charset="-128"/>
              <a:ea typeface="メイリオ" panose="020B0604030504040204" charset="-128"/>
              <a:cs typeface="メイリオ" panose="020B0604030504040204" charset="-128"/>
            </a:endParaRPr>
          </a:p>
        </p:txBody>
      </p:sp>
      <p:sp>
        <p:nvSpPr>
          <p:cNvPr id="23" name="Rectangle 3"/>
          <p:cNvSpPr>
            <a:spLocks noChangeArrowheads="1"/>
          </p:cNvSpPr>
          <p:nvPr/>
        </p:nvSpPr>
        <p:spPr bwMode="auto">
          <a:xfrm>
            <a:off x="2406334" y="1894393"/>
            <a:ext cx="481295" cy="222113"/>
          </a:xfrm>
          <a:prstGeom prst="rect">
            <a:avLst/>
          </a:prstGeom>
          <a:noFill/>
          <a:ln w="19050">
            <a:solidFill>
              <a:srgbClr val="FF0000"/>
            </a:solidFill>
            <a:miter lim="800000"/>
          </a:ln>
        </p:spPr>
        <p:txBody>
          <a:bodyPr wrap="square" anchor="ctr">
            <a:noAutofit/>
          </a:bodyPr>
          <a:lstStyle/>
          <a:p>
            <a:pPr algn="ctr"/>
            <a:endParaRPr lang="ja-JP" altLang="en-US" sz="1000" b="1" dirty="0">
              <a:latin typeface="メイリオ" panose="020B0604030504040204" charset="-128"/>
              <a:ea typeface="メイリオ" panose="020B0604030504040204" charset="-128"/>
              <a:cs typeface="メイリオ" panose="020B0604030504040204" charset="-128"/>
            </a:endParaRPr>
          </a:p>
        </p:txBody>
      </p:sp>
      <p:pic>
        <p:nvPicPr>
          <p:cNvPr id="13" name="図 12"/>
          <p:cNvPicPr>
            <a:picLocks noChangeAspect="1"/>
          </p:cNvPicPr>
          <p:nvPr/>
        </p:nvPicPr>
        <p:blipFill>
          <a:blip r:embed="rId4"/>
          <a:stretch>
            <a:fillRect/>
          </a:stretch>
        </p:blipFill>
        <p:spPr>
          <a:xfrm>
            <a:off x="1067264" y="5343982"/>
            <a:ext cx="4202349" cy="652553"/>
          </a:xfrm>
          <a:prstGeom prst="rect">
            <a:avLst/>
          </a:prstGeom>
          <a:ln>
            <a:solidFill>
              <a:schemeClr val="bg1">
                <a:lumMod val="85000"/>
              </a:schemeClr>
            </a:solidFill>
          </a:ln>
        </p:spPr>
      </p:pic>
      <p:sp>
        <p:nvSpPr>
          <p:cNvPr id="26" name="Rectangle 3"/>
          <p:cNvSpPr>
            <a:spLocks noChangeArrowheads="1"/>
          </p:cNvSpPr>
          <p:nvPr/>
        </p:nvSpPr>
        <p:spPr bwMode="auto">
          <a:xfrm>
            <a:off x="4445272" y="4886482"/>
            <a:ext cx="704666" cy="166877"/>
          </a:xfrm>
          <a:prstGeom prst="rect">
            <a:avLst/>
          </a:prstGeom>
          <a:noFill/>
          <a:ln w="19050">
            <a:solidFill>
              <a:srgbClr val="FF0000"/>
            </a:solidFill>
            <a:miter lim="800000"/>
          </a:ln>
        </p:spPr>
        <p:txBody>
          <a:bodyPr wrap="square" anchor="ctr">
            <a:noAutofit/>
          </a:bodyPr>
          <a:lstStyle/>
          <a:p>
            <a:pPr algn="ctr"/>
            <a:endParaRPr lang="ja-JP" altLang="en-US" sz="1000" b="1" dirty="0">
              <a:latin typeface="メイリオ" panose="020B0604030504040204" charset="-128"/>
              <a:ea typeface="メイリオ" panose="020B0604030504040204" charset="-128"/>
              <a:cs typeface="メイリオ" panose="020B0604030504040204" charset="-128"/>
            </a:endParaRPr>
          </a:p>
        </p:txBody>
      </p:sp>
      <p:sp>
        <p:nvSpPr>
          <p:cNvPr id="27" name="Rectangle 3"/>
          <p:cNvSpPr>
            <a:spLocks noChangeArrowheads="1"/>
          </p:cNvSpPr>
          <p:nvPr/>
        </p:nvSpPr>
        <p:spPr bwMode="auto">
          <a:xfrm>
            <a:off x="1104305" y="5341059"/>
            <a:ext cx="4135689" cy="634419"/>
          </a:xfrm>
          <a:prstGeom prst="rect">
            <a:avLst/>
          </a:prstGeom>
          <a:noFill/>
          <a:ln w="19050">
            <a:solidFill>
              <a:srgbClr val="FF0000"/>
            </a:solidFill>
            <a:miter lim="800000"/>
          </a:ln>
        </p:spPr>
        <p:txBody>
          <a:bodyPr wrap="square" anchor="ctr">
            <a:noAutofit/>
          </a:bodyPr>
          <a:lstStyle/>
          <a:p>
            <a:pPr algn="ctr"/>
            <a:endParaRPr lang="ja-JP" altLang="en-US" sz="10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pic>
        <p:nvPicPr>
          <p:cNvPr id="14" name="図 13"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6481" y="5237719"/>
            <a:ext cx="4766524" cy="1219717"/>
          </a:xfrm>
          <a:prstGeom prst="rect">
            <a:avLst/>
          </a:prstGeom>
          <a:ln>
            <a:solidFill>
              <a:schemeClr val="tx1"/>
            </a:solidFill>
          </a:ln>
        </p:spPr>
      </p:pic>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工数実績の入力</a:t>
            </a:r>
            <a:endParaRPr lang="ja-JP" altLang="en-US" dirty="0">
              <a:latin typeface="メイリオ" panose="020B0604030504040204" charset="-128"/>
              <a:ea typeface="メイリオ" panose="020B0604030504040204" charset="-128"/>
              <a:cs typeface="メイリオ" panose="020B0604030504040204" charset="-128"/>
            </a:endParaRPr>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120" y="1881146"/>
            <a:ext cx="5972024" cy="1868172"/>
          </a:xfrm>
          <a:prstGeom prst="rect">
            <a:avLst/>
          </a:prstGeom>
          <a:ln>
            <a:solidFill>
              <a:schemeClr val="tx1"/>
            </a:solidFill>
          </a:ln>
        </p:spPr>
      </p:pic>
      <p:sp>
        <p:nvSpPr>
          <p:cNvPr id="10" name="コンテンツ プレースホルダー 9"/>
          <p:cNvSpPr>
            <a:spLocks noGrp="1"/>
          </p:cNvSpPr>
          <p:nvPr>
            <p:ph sz="quarter" idx="4294967295"/>
          </p:nvPr>
        </p:nvSpPr>
        <p:spPr>
          <a:xfrm>
            <a:off x="623632" y="82274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工数実績欄の　　ボタンをクリックすると、工数実績入力ダイアログが表示されます。その日に発生した工数を入力し、</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登録</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ボタンをクリックすると内容が保存されます。工数実績タブからも登録できます。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29" name="角丸四角形 28"/>
          <p:cNvSpPr/>
          <p:nvPr/>
        </p:nvSpPr>
        <p:spPr>
          <a:xfrm>
            <a:off x="6459448" y="2150418"/>
            <a:ext cx="312698" cy="19960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2" name="図形 119"/>
          <p:cNvCxnSpPr>
            <a:cxnSpLocks noChangeShapeType="1"/>
            <a:stCxn id="29" idx="2"/>
          </p:cNvCxnSpPr>
          <p:nvPr/>
        </p:nvCxnSpPr>
        <p:spPr bwMode="auto">
          <a:xfrm>
            <a:off x="6615797" y="2350019"/>
            <a:ext cx="0" cy="443401"/>
          </a:xfrm>
          <a:prstGeom prst="straightConnector1">
            <a:avLst/>
          </a:prstGeom>
          <a:noFill/>
          <a:ln w="9525" algn="ctr">
            <a:solidFill>
              <a:srgbClr val="FF0000"/>
            </a:solidFill>
            <a:round/>
            <a:tailEnd type="arrow" w="lg" len="lg"/>
          </a:ln>
        </p:spPr>
      </p:cxnSp>
      <p:sp>
        <p:nvSpPr>
          <p:cNvPr id="36" name="角丸四角形 35"/>
          <p:cNvSpPr/>
          <p:nvPr/>
        </p:nvSpPr>
        <p:spPr>
          <a:xfrm>
            <a:off x="3202307" y="5520006"/>
            <a:ext cx="196215" cy="20282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7" name="角丸四角形 26"/>
          <p:cNvSpPr/>
          <p:nvPr/>
        </p:nvSpPr>
        <p:spPr>
          <a:xfrm>
            <a:off x="4484132" y="4113919"/>
            <a:ext cx="175206" cy="20166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8" name="図 7"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161" y="2826437"/>
            <a:ext cx="4182987" cy="2224398"/>
          </a:xfrm>
          <a:prstGeom prst="rect">
            <a:avLst/>
          </a:prstGeom>
          <a:ln>
            <a:solidFill>
              <a:schemeClr val="tx1"/>
            </a:solidFill>
          </a:ln>
        </p:spPr>
      </p:pic>
      <p:sp>
        <p:nvSpPr>
          <p:cNvPr id="40" name="線吹き出し 2 (枠付き) 39"/>
          <p:cNvSpPr/>
          <p:nvPr/>
        </p:nvSpPr>
        <p:spPr>
          <a:xfrm>
            <a:off x="787400" y="4842158"/>
            <a:ext cx="2414907" cy="426130"/>
          </a:xfrm>
          <a:prstGeom prst="borderCallout2">
            <a:avLst>
              <a:gd name="adj1" fmla="val 102557"/>
              <a:gd name="adj2" fmla="val 78201"/>
              <a:gd name="adj3" fmla="val 172070"/>
              <a:gd name="adj4" fmla="val 84749"/>
              <a:gd name="adj5" fmla="val 276949"/>
              <a:gd name="adj6" fmla="val 10541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スライダーのつまみを移動させることで工数を入力できます。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0" name="角丸四角形 29"/>
          <p:cNvSpPr/>
          <p:nvPr/>
        </p:nvSpPr>
        <p:spPr>
          <a:xfrm>
            <a:off x="6649304" y="4836805"/>
            <a:ext cx="254001" cy="15811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1" name="図形 119"/>
          <p:cNvCxnSpPr>
            <a:cxnSpLocks noChangeShapeType="1"/>
            <a:endCxn id="16" idx="1"/>
          </p:cNvCxnSpPr>
          <p:nvPr/>
        </p:nvCxnSpPr>
        <p:spPr bwMode="auto">
          <a:xfrm flipV="1">
            <a:off x="6893732" y="4002371"/>
            <a:ext cx="971575" cy="877369"/>
          </a:xfrm>
          <a:prstGeom prst="straightConnector1">
            <a:avLst/>
          </a:prstGeom>
          <a:noFill/>
          <a:ln w="9525" algn="ctr">
            <a:solidFill>
              <a:srgbClr val="FF0000"/>
            </a:solidFill>
            <a:round/>
            <a:tailEnd type="arrow" w="lg" len="lg"/>
          </a:ln>
        </p:spPr>
      </p:cxnSp>
      <p:pic>
        <p:nvPicPr>
          <p:cNvPr id="16" name="図 15"/>
          <p:cNvPicPr>
            <a:picLocks noChangeAspect="1"/>
          </p:cNvPicPr>
          <p:nvPr/>
        </p:nvPicPr>
        <p:blipFill rotWithShape="1">
          <a:blip r:embed="rId4" cstate="print"/>
          <a:srcRect l="28769" t="40694" r="29686" b="32753"/>
          <a:stretch>
            <a:fillRect/>
          </a:stretch>
        </p:blipFill>
        <p:spPr>
          <a:xfrm>
            <a:off x="7865307" y="3429000"/>
            <a:ext cx="3015315" cy="1146741"/>
          </a:xfrm>
          <a:prstGeom prst="rect">
            <a:avLst/>
          </a:prstGeom>
          <a:ln>
            <a:solidFill>
              <a:schemeClr val="accent1"/>
            </a:solidFill>
          </a:ln>
        </p:spPr>
      </p:pic>
      <p:sp>
        <p:nvSpPr>
          <p:cNvPr id="33" name="線吹き出し 2 (枠付き) 32"/>
          <p:cNvSpPr/>
          <p:nvPr/>
        </p:nvSpPr>
        <p:spPr>
          <a:xfrm>
            <a:off x="8846406" y="2267487"/>
            <a:ext cx="2526921" cy="581650"/>
          </a:xfrm>
          <a:prstGeom prst="borderCallout2">
            <a:avLst>
              <a:gd name="adj1" fmla="val 101792"/>
              <a:gd name="adj2" fmla="val 50693"/>
              <a:gd name="adj3" fmla="val 199365"/>
              <a:gd name="adj4" fmla="val 40730"/>
              <a:gd name="adj5" fmla="val 277138"/>
              <a:gd name="adj6" fmla="val 2481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入力方式を「ボリュームで入力」に設定すると、工数について実労働時間をボリュームの按分で入力できます。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4" name="角丸四角形 33"/>
          <p:cNvSpPr/>
          <p:nvPr/>
        </p:nvSpPr>
        <p:spPr>
          <a:xfrm>
            <a:off x="3388963" y="5927146"/>
            <a:ext cx="196215" cy="20282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2" name="角丸四角形 41"/>
          <p:cNvSpPr/>
          <p:nvPr/>
        </p:nvSpPr>
        <p:spPr>
          <a:xfrm>
            <a:off x="4547257" y="5574253"/>
            <a:ext cx="344857" cy="69154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1" name="カギ線コネクタ 10"/>
          <p:cNvCxnSpPr>
            <a:endCxn id="36" idx="0"/>
          </p:cNvCxnSpPr>
          <p:nvPr/>
        </p:nvCxnSpPr>
        <p:spPr>
          <a:xfrm rot="5400000">
            <a:off x="3252385" y="4357481"/>
            <a:ext cx="1210555" cy="1114494"/>
          </a:xfrm>
          <a:prstGeom prst="bentConnector3">
            <a:avLst>
              <a:gd name="adj1" fmla="val 50000"/>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89770" y="4002370"/>
            <a:ext cx="1891845" cy="246221"/>
          </a:xfrm>
          <a:prstGeom prst="rect">
            <a:avLst/>
          </a:prstGeom>
          <a:noFill/>
          <a:ln>
            <a:solidFill>
              <a:schemeClr val="tx1"/>
            </a:solidFill>
          </a:ln>
        </p:spPr>
        <p:txBody>
          <a:bodyPr wrap="none" rtlCol="0">
            <a:noAutofit/>
          </a:bodyPr>
          <a:lstStyle/>
          <a:p>
            <a:r>
              <a:rPr lang="ja-JP" altLang="en-US" sz="1000" dirty="0">
                <a:latin typeface="メイリオ" panose="020B0604030504040204" charset="-128"/>
                <a:ea typeface="メイリオ" panose="020B0604030504040204" charset="-128"/>
                <a:cs typeface="メイリオ" panose="020B0604030504040204" charset="-128"/>
              </a:rPr>
              <a:t>スライドバーをスライドします</a:t>
            </a:r>
            <a:endParaRPr lang="ja-JP" altLang="en-US" sz="1000" dirty="0">
              <a:latin typeface="メイリオ" panose="020B0604030504040204" charset="-128"/>
              <a:ea typeface="メイリオ" panose="020B0604030504040204" charset="-128"/>
              <a:cs typeface="メイリオ" panose="020B0604030504040204" charset="-128"/>
            </a:endParaRPr>
          </a:p>
        </p:txBody>
      </p:sp>
      <p:cxnSp>
        <p:nvCxnSpPr>
          <p:cNvPr id="6" name="直線コネクタ 5"/>
          <p:cNvCxnSpPr>
            <a:stCxn id="12" idx="3"/>
          </p:cNvCxnSpPr>
          <p:nvPr/>
        </p:nvCxnSpPr>
        <p:spPr>
          <a:xfrm>
            <a:off x="2681615" y="4125481"/>
            <a:ext cx="1626169" cy="37959"/>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a:blip r:embed="rId5" cstate="print"/>
          <a:stretch>
            <a:fillRect/>
          </a:stretch>
        </p:blipFill>
        <p:spPr>
          <a:xfrm>
            <a:off x="2827427" y="860317"/>
            <a:ext cx="340573" cy="252997"/>
          </a:xfrm>
          <a:prstGeom prst="rect">
            <a:avLst/>
          </a:prstGeom>
        </p:spPr>
      </p:pic>
      <p:sp>
        <p:nvSpPr>
          <p:cNvPr id="28" name="角丸四角形 35"/>
          <p:cNvSpPr/>
          <p:nvPr/>
        </p:nvSpPr>
        <p:spPr>
          <a:xfrm>
            <a:off x="4322551" y="4118886"/>
            <a:ext cx="197439" cy="20232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78884" y="3045877"/>
            <a:ext cx="4398486" cy="2626050"/>
          </a:xfrm>
          <a:prstGeom prst="rect">
            <a:avLst/>
          </a:prstGeom>
          <a:ln>
            <a:solidFill>
              <a:schemeClr val="tx1"/>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ジョブアサイン（１</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２）</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工数実績入力ダイアログの 　　ボタン をクリックすると ジョブアサインダイアログが表示されます。工数実績入力を行うジョブがまだ登録されていない場合、自身でアサインを行ってから工数を入力します。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456" y="3829067"/>
            <a:ext cx="3955324" cy="2357266"/>
          </a:xfrm>
          <a:prstGeom prst="rect">
            <a:avLst/>
          </a:prstGeom>
          <a:ln>
            <a:solidFill>
              <a:schemeClr val="tx1"/>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456" y="1982159"/>
            <a:ext cx="4003228" cy="1704831"/>
          </a:xfrm>
          <a:prstGeom prst="rect">
            <a:avLst/>
          </a:prstGeom>
          <a:ln>
            <a:solidFill>
              <a:schemeClr val="tx1"/>
            </a:solidFill>
          </a:ln>
        </p:spPr>
      </p:pic>
      <p:sp>
        <p:nvSpPr>
          <p:cNvPr id="28" name="角丸四角形 27"/>
          <p:cNvSpPr/>
          <p:nvPr/>
        </p:nvSpPr>
        <p:spPr>
          <a:xfrm>
            <a:off x="1124956" y="3412367"/>
            <a:ext cx="182753" cy="1814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5" name="図形 119"/>
          <p:cNvCxnSpPr>
            <a:cxnSpLocks noChangeShapeType="1"/>
          </p:cNvCxnSpPr>
          <p:nvPr/>
        </p:nvCxnSpPr>
        <p:spPr bwMode="auto">
          <a:xfrm flipH="1">
            <a:off x="1216333" y="3645174"/>
            <a:ext cx="1473" cy="361211"/>
          </a:xfrm>
          <a:prstGeom prst="straightConnector1">
            <a:avLst/>
          </a:prstGeom>
          <a:noFill/>
          <a:ln w="9525" algn="ctr">
            <a:solidFill>
              <a:srgbClr val="FF0000"/>
            </a:solidFill>
            <a:round/>
            <a:tailEnd type="arrow" w="lg" len="lg"/>
          </a:ln>
        </p:spPr>
      </p:cxnSp>
      <p:sp>
        <p:nvSpPr>
          <p:cNvPr id="37" name="角丸四角形 36"/>
          <p:cNvSpPr/>
          <p:nvPr/>
        </p:nvSpPr>
        <p:spPr>
          <a:xfrm>
            <a:off x="1807581" y="4073800"/>
            <a:ext cx="446278" cy="1814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8" name="図形 119"/>
          <p:cNvCxnSpPr>
            <a:cxnSpLocks noChangeShapeType="1"/>
          </p:cNvCxnSpPr>
          <p:nvPr/>
        </p:nvCxnSpPr>
        <p:spPr bwMode="auto">
          <a:xfrm>
            <a:off x="2253859" y="4163183"/>
            <a:ext cx="4225025" cy="0"/>
          </a:xfrm>
          <a:prstGeom prst="straightConnector1">
            <a:avLst/>
          </a:prstGeom>
          <a:noFill/>
          <a:ln w="9525" algn="ctr">
            <a:solidFill>
              <a:srgbClr val="FF0000"/>
            </a:solidFill>
            <a:round/>
            <a:tailEnd type="arrow" w="lg" len="lg"/>
          </a:ln>
        </p:spPr>
      </p:cxnSp>
      <p:sp>
        <p:nvSpPr>
          <p:cNvPr id="39" name="角丸四角形 38"/>
          <p:cNvSpPr/>
          <p:nvPr/>
        </p:nvSpPr>
        <p:spPr>
          <a:xfrm>
            <a:off x="7599927" y="5169990"/>
            <a:ext cx="1350629" cy="34901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1" name="角丸四角形 40"/>
          <p:cNvSpPr/>
          <p:nvPr/>
        </p:nvSpPr>
        <p:spPr>
          <a:xfrm>
            <a:off x="6556154" y="4043712"/>
            <a:ext cx="162796" cy="79416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3" name="線吹き出し 2 (枠付き) 42"/>
          <p:cNvSpPr/>
          <p:nvPr/>
        </p:nvSpPr>
        <p:spPr>
          <a:xfrm>
            <a:off x="8033377" y="2360231"/>
            <a:ext cx="2414907" cy="426130"/>
          </a:xfrm>
          <a:prstGeom prst="borderCallout2">
            <a:avLst>
              <a:gd name="adj1" fmla="val 102557"/>
              <a:gd name="adj2" fmla="val 78201"/>
              <a:gd name="adj3" fmla="val 163129"/>
              <a:gd name="adj4" fmla="val 67789"/>
              <a:gd name="adj5" fmla="val 285342"/>
              <a:gd name="adj6" fmla="val 4894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コード、ジョブ名、主担当部署、日付でジョブを検索できます。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44" name="角丸四角形 43"/>
          <p:cNvSpPr/>
          <p:nvPr/>
        </p:nvSpPr>
        <p:spPr>
          <a:xfrm>
            <a:off x="6501012" y="3556582"/>
            <a:ext cx="3714994" cy="4135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5" name="線吹き出し 2 (枠付き) 44"/>
          <p:cNvSpPr/>
          <p:nvPr/>
        </p:nvSpPr>
        <p:spPr>
          <a:xfrm>
            <a:off x="6425120" y="2004423"/>
            <a:ext cx="2928322" cy="286319"/>
          </a:xfrm>
          <a:prstGeom prst="borderCallout2">
            <a:avLst>
              <a:gd name="adj1" fmla="val 100322"/>
              <a:gd name="adj2" fmla="val 10360"/>
              <a:gd name="adj3" fmla="val 548488"/>
              <a:gd name="adj4" fmla="val -16952"/>
              <a:gd name="adj5" fmla="val 870220"/>
              <a:gd name="adj6" fmla="val 427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ジョブを複数チェックしてアサインできます。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9" name="線吹き出し 2 (枠付き) 18"/>
          <p:cNvSpPr/>
          <p:nvPr/>
        </p:nvSpPr>
        <p:spPr>
          <a:xfrm>
            <a:off x="2099439" y="5429672"/>
            <a:ext cx="3672345" cy="835387"/>
          </a:xfrm>
          <a:prstGeom prst="borderCallout2">
            <a:avLst>
              <a:gd name="adj1" fmla="val 43652"/>
              <a:gd name="adj2" fmla="val 100846"/>
              <a:gd name="adj3" fmla="val -47246"/>
              <a:gd name="adj4" fmla="val 126071"/>
              <a:gd name="adj5" fmla="val -109161"/>
              <a:gd name="adj6" fmla="val 17897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ja-JP" sz="1000" dirty="0">
                <a:solidFill>
                  <a:schemeClr val="tx1"/>
                </a:solidFill>
                <a:latin typeface="メイリオ" panose="020B0604030504040204" charset="-128"/>
                <a:ea typeface="メイリオ" panose="020B0604030504040204" charset="-128"/>
                <a:cs typeface="メイリオ" panose="020B0604030504040204" charset="-128"/>
              </a:rPr>
              <a:t>ジョブの有効期間の終了日＜工数入力対象日の場合</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rPr>
              <a:t>→</a:t>
            </a:r>
            <a:r>
              <a:rPr lang="en-US" altLang="ja-JP" sz="1000" dirty="0">
                <a:solidFill>
                  <a:srgbClr val="FF0000"/>
                </a:solidFill>
                <a:latin typeface="メイリオ" panose="020B0604030504040204" charset="-128"/>
                <a:ea typeface="メイリオ" panose="020B0604030504040204" charset="-128"/>
                <a:cs typeface="メイリオ" panose="020B0604030504040204" charset="-128"/>
              </a:rPr>
              <a:t>(</a:t>
            </a:r>
            <a:r>
              <a:rPr lang="ja-JP" altLang="en-US" sz="1000" dirty="0">
                <a:solidFill>
                  <a:srgbClr val="FF0000"/>
                </a:solidFill>
                <a:latin typeface="メイリオ" panose="020B0604030504040204" charset="-128"/>
                <a:ea typeface="メイリオ" panose="020B0604030504040204" charset="-128"/>
                <a:cs typeface="メイリオ" panose="020B0604030504040204" charset="-128"/>
              </a:rPr>
              <a:t>終了</a:t>
            </a:r>
            <a:r>
              <a:rPr lang="en-US" altLang="ja-JP" sz="1000" dirty="0">
                <a:solidFill>
                  <a:srgbClr val="FF0000"/>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と表示されます。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ja-JP" sz="1000" dirty="0">
                <a:solidFill>
                  <a:schemeClr val="tx1"/>
                </a:solidFill>
                <a:latin typeface="メイリオ" panose="020B0604030504040204" charset="-128"/>
                <a:ea typeface="メイリオ" panose="020B0604030504040204" charset="-128"/>
                <a:cs typeface="メイリオ" panose="020B0604030504040204" charset="-128"/>
              </a:rPr>
              <a:t>ジョブの有効期間の開始日＞工数入力対象日の場合</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rPr>
              <a:t>→</a:t>
            </a:r>
            <a:r>
              <a:rPr lang="en-US" altLang="ja-JP" sz="1000" dirty="0">
                <a:solidFill>
                  <a:srgbClr val="0070C0"/>
                </a:solidFill>
                <a:latin typeface="メイリオ" panose="020B0604030504040204" charset="-128"/>
                <a:ea typeface="メイリオ" panose="020B0604030504040204" charset="-128"/>
                <a:cs typeface="メイリオ" panose="020B0604030504040204" charset="-128"/>
              </a:rPr>
              <a:t>(</a:t>
            </a:r>
            <a:r>
              <a:rPr lang="ja-JP" altLang="en-US" sz="1000" dirty="0">
                <a:solidFill>
                  <a:srgbClr val="0070C0"/>
                </a:solidFill>
                <a:latin typeface="メイリオ" panose="020B0604030504040204" charset="-128"/>
                <a:ea typeface="メイリオ" panose="020B0604030504040204" charset="-128"/>
                <a:cs typeface="メイリオ" panose="020B0604030504040204" charset="-128"/>
              </a:rPr>
              <a:t>開始前</a:t>
            </a:r>
            <a:r>
              <a:rPr lang="en-US" altLang="ja-JP" sz="1000" dirty="0">
                <a:solidFill>
                  <a:srgbClr val="0070C0"/>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と表示されます。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0" name="角丸四角形 19"/>
          <p:cNvSpPr/>
          <p:nvPr/>
        </p:nvSpPr>
        <p:spPr>
          <a:xfrm>
            <a:off x="8678128" y="4342567"/>
            <a:ext cx="404521" cy="38269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23" name="図 22"/>
          <p:cNvPicPr>
            <a:picLocks noChangeAspect="1"/>
          </p:cNvPicPr>
          <p:nvPr/>
        </p:nvPicPr>
        <p:blipFill rotWithShape="1">
          <a:blip r:embed="rId4">
            <a:extLst>
              <a:ext uri="{28A0092B-C50C-407E-A947-70E740481C1C}">
                <a14:useLocalDpi xmlns:a14="http://schemas.microsoft.com/office/drawing/2010/main" val="0"/>
              </a:ext>
            </a:extLst>
          </a:blip>
          <a:srcRect t="81734" r="91645" b="5708"/>
          <a:stretch>
            <a:fillRect/>
          </a:stretch>
        </p:blipFill>
        <p:spPr>
          <a:xfrm>
            <a:off x="4539457" y="883174"/>
            <a:ext cx="391656" cy="223520"/>
          </a:xfrm>
          <a:prstGeom prst="rect">
            <a:avLst/>
          </a:prstGeom>
          <a:ln>
            <a:solidFill>
              <a:schemeClr val="tx1"/>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2502" y="1803520"/>
            <a:ext cx="4663683" cy="2746255"/>
          </a:xfrm>
          <a:prstGeom prst="rect">
            <a:avLst/>
          </a:prstGeom>
          <a:ln>
            <a:solidFill>
              <a:schemeClr val="accent1"/>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ジョブアサイン（２</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２）</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作業分類のプルダウンをクリックすると作業分類を選択できます。アサイン済みジョブの削除・複製・順番の変更ができます。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895" y="3321242"/>
            <a:ext cx="4009061" cy="1838326"/>
          </a:xfrm>
          <a:prstGeom prst="rect">
            <a:avLst/>
          </a:prstGeom>
          <a:ln>
            <a:solidFill>
              <a:schemeClr val="accent1"/>
            </a:solidFill>
          </a:ln>
        </p:spPr>
      </p:pic>
      <p:sp>
        <p:nvSpPr>
          <p:cNvPr id="11" name="角丸四角形 10"/>
          <p:cNvSpPr/>
          <p:nvPr/>
        </p:nvSpPr>
        <p:spPr>
          <a:xfrm>
            <a:off x="1433623" y="4141226"/>
            <a:ext cx="1306419" cy="19835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2" name="線吹き出し 2 (枠付き) 11"/>
          <p:cNvSpPr/>
          <p:nvPr/>
        </p:nvSpPr>
        <p:spPr>
          <a:xfrm>
            <a:off x="1588914" y="5231761"/>
            <a:ext cx="3425325" cy="724541"/>
          </a:xfrm>
          <a:prstGeom prst="borderCallout2">
            <a:avLst>
              <a:gd name="adj1" fmla="val 521"/>
              <a:gd name="adj2" fmla="val 13287"/>
              <a:gd name="adj3" fmla="val -39329"/>
              <a:gd name="adj4" fmla="val 14007"/>
              <a:gd name="adj5" fmla="val -123178"/>
              <a:gd name="adj6" fmla="val 1528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削除：選択したジョブを削除します。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複製：選択したジョブを複製します。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下へ：選択したジョブを</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1</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つ下の行に移動します。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上へ：選択したジョブを</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1</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つ上の行に移動します。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7" name="角丸四角形 16"/>
          <p:cNvSpPr/>
          <p:nvPr/>
        </p:nvSpPr>
        <p:spPr>
          <a:xfrm>
            <a:off x="4554554" y="2347112"/>
            <a:ext cx="1351631" cy="1551189"/>
          </a:xfrm>
          <a:prstGeom prst="roundRect">
            <a:avLst>
              <a:gd name="adj" fmla="val 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8" name="角丸四角形 17"/>
          <p:cNvSpPr/>
          <p:nvPr/>
        </p:nvSpPr>
        <p:spPr>
          <a:xfrm>
            <a:off x="4540264" y="4130675"/>
            <a:ext cx="319088" cy="22796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9" name="図形 119"/>
          <p:cNvCxnSpPr>
            <a:cxnSpLocks noChangeShapeType="1"/>
            <a:endCxn id="3" idx="1"/>
          </p:cNvCxnSpPr>
          <p:nvPr/>
        </p:nvCxnSpPr>
        <p:spPr bwMode="auto">
          <a:xfrm flipV="1">
            <a:off x="4826017" y="4240405"/>
            <a:ext cx="2334878" cy="118232"/>
          </a:xfrm>
          <a:prstGeom prst="straightConnector1">
            <a:avLst/>
          </a:prstGeom>
          <a:noFill/>
          <a:ln w="9525" algn="ctr">
            <a:solidFill>
              <a:srgbClr val="FF0000"/>
            </a:solidFill>
            <a:round/>
            <a:tailEnd type="arrow" w="lg" len="lg"/>
          </a:ln>
        </p:spPr>
      </p:cxnSp>
      <p:sp>
        <p:nvSpPr>
          <p:cNvPr id="22" name="線吹き出し 2 (枠付き) 21"/>
          <p:cNvSpPr/>
          <p:nvPr/>
        </p:nvSpPr>
        <p:spPr>
          <a:xfrm>
            <a:off x="6662554" y="2635251"/>
            <a:ext cx="2889987" cy="279561"/>
          </a:xfrm>
          <a:prstGeom prst="borderCallout2">
            <a:avLst>
              <a:gd name="adj1" fmla="val 42589"/>
              <a:gd name="adj2" fmla="val -339"/>
              <a:gd name="adj3" fmla="val 46122"/>
              <a:gd name="adj4" fmla="val -7683"/>
              <a:gd name="adj5" fmla="val 57704"/>
              <a:gd name="adj6" fmla="val -2719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管理画面で設定している作業分類を表示します。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8828" y="3643491"/>
            <a:ext cx="5648334" cy="2413379"/>
          </a:xfrm>
          <a:prstGeom prst="rect">
            <a:avLst/>
          </a:prstGeom>
        </p:spPr>
      </p:pic>
      <p:pic>
        <p:nvPicPr>
          <p:cNvPr id="10" name="図 9"/>
          <p:cNvPicPr>
            <a:picLocks noChangeAspect="1"/>
          </p:cNvPicPr>
          <p:nvPr/>
        </p:nvPicPr>
        <p:blipFill>
          <a:blip r:embed="rId2" cstate="print"/>
          <a:stretch>
            <a:fillRect/>
          </a:stretch>
        </p:blipFill>
        <p:spPr>
          <a:xfrm>
            <a:off x="1831777" y="2351611"/>
            <a:ext cx="7272218" cy="951892"/>
          </a:xfrm>
          <a:prstGeom prst="rect">
            <a:avLst/>
          </a:prstGeom>
          <a:ln>
            <a:solidFill>
              <a:schemeClr val="bg1">
                <a:lumMod val="75000"/>
              </a:schemeClr>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経費の入力（１</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経費精算欄の　　ボタンをクリックすると、経費入力ダイアログが表示されます。その日に発生した経費を入力し、</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登録</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ボタンをクリックすると内容が保存されます。経費精算タブからも入力できます。</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ja-JP" altLang="en-US" sz="2200" dirty="0">
                <a:latin typeface="メイリオ" panose="020B0604030504040204" charset="-128"/>
                <a:ea typeface="メイリオ" panose="020B0604030504040204" charset="-128"/>
                <a:cs typeface="メイリオ" panose="020B0604030504040204" charset="-128"/>
              </a:rPr>
              <a:t>　</a:t>
            </a:r>
            <a:r>
              <a:rPr lang="en-US" altLang="ja-JP" sz="1600" dirty="0">
                <a:latin typeface="メイリオ" panose="020B0604030504040204" charset="-128"/>
                <a:ea typeface="メイリオ" panose="020B0604030504040204" charset="-128"/>
                <a:cs typeface="メイリオ" panose="020B0604030504040204" charset="-128"/>
              </a:rPr>
              <a:t>※</a:t>
            </a:r>
            <a:r>
              <a:rPr lang="ja-JP" altLang="en-US" sz="1600" dirty="0">
                <a:latin typeface="メイリオ" panose="020B0604030504040204" charset="-128"/>
                <a:ea typeface="メイリオ" panose="020B0604030504040204" charset="-128"/>
                <a:cs typeface="メイリオ" panose="020B0604030504040204" charset="-128"/>
              </a:rPr>
              <a:t>費目によって入力する項目が変わります。こでは交通費を例に説明しています。</a:t>
            </a:r>
            <a:endParaRPr lang="en-US" altLang="ja-JP" sz="1600" dirty="0">
              <a:latin typeface="メイリオ" panose="020B0604030504040204" charset="-128"/>
              <a:ea typeface="メイリオ" panose="020B0604030504040204" charset="-128"/>
              <a:cs typeface="メイリオ" panose="020B0604030504040204" charset="-128"/>
            </a:endParaRPr>
          </a:p>
          <a:p>
            <a:endParaRPr lang="en-US" altLang="ja-JP"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29" name="角丸四角形 28"/>
          <p:cNvSpPr/>
          <p:nvPr/>
        </p:nvSpPr>
        <p:spPr>
          <a:xfrm>
            <a:off x="1831778" y="3129317"/>
            <a:ext cx="176093" cy="17418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2" name="図形 119"/>
          <p:cNvCxnSpPr>
            <a:cxnSpLocks noChangeShapeType="1"/>
          </p:cNvCxnSpPr>
          <p:nvPr/>
        </p:nvCxnSpPr>
        <p:spPr bwMode="auto">
          <a:xfrm>
            <a:off x="1922598" y="3294628"/>
            <a:ext cx="28122" cy="348863"/>
          </a:xfrm>
          <a:prstGeom prst="straightConnector1">
            <a:avLst/>
          </a:prstGeom>
          <a:noFill/>
          <a:ln w="9525" algn="ctr">
            <a:solidFill>
              <a:srgbClr val="FF0000"/>
            </a:solidFill>
            <a:round/>
            <a:tailEnd type="arrow" w="lg" len="lg"/>
          </a:ln>
        </p:spPr>
      </p:cxnSp>
      <p:pic>
        <p:nvPicPr>
          <p:cNvPr id="11" name="図 10"/>
          <p:cNvPicPr>
            <a:picLocks noChangeAspect="1"/>
          </p:cNvPicPr>
          <p:nvPr/>
        </p:nvPicPr>
        <p:blipFill>
          <a:blip r:embed="rId3" cstate="print"/>
          <a:stretch>
            <a:fillRect/>
          </a:stretch>
        </p:blipFill>
        <p:spPr>
          <a:xfrm>
            <a:off x="6509966" y="3408312"/>
            <a:ext cx="3943811" cy="2260913"/>
          </a:xfrm>
          <a:prstGeom prst="rect">
            <a:avLst/>
          </a:prstGeom>
          <a:ln>
            <a:solidFill>
              <a:schemeClr val="bg1">
                <a:lumMod val="75000"/>
              </a:schemeClr>
            </a:solidFill>
          </a:ln>
        </p:spPr>
      </p:pic>
      <p:sp>
        <p:nvSpPr>
          <p:cNvPr id="16" name="角丸四角形 15"/>
          <p:cNvSpPr/>
          <p:nvPr/>
        </p:nvSpPr>
        <p:spPr>
          <a:xfrm>
            <a:off x="5043326" y="4304910"/>
            <a:ext cx="233715" cy="24624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7" name="図形 119"/>
          <p:cNvCxnSpPr>
            <a:cxnSpLocks noChangeShapeType="1"/>
          </p:cNvCxnSpPr>
          <p:nvPr/>
        </p:nvCxnSpPr>
        <p:spPr bwMode="auto">
          <a:xfrm flipV="1">
            <a:off x="5277041" y="4210500"/>
            <a:ext cx="1232925" cy="217535"/>
          </a:xfrm>
          <a:prstGeom prst="straightConnector1">
            <a:avLst/>
          </a:prstGeom>
          <a:noFill/>
          <a:ln w="9525" algn="ctr">
            <a:solidFill>
              <a:srgbClr val="FF0000"/>
            </a:solidFill>
            <a:round/>
            <a:tailEnd type="arrow" w="lg" len="lg"/>
          </a:ln>
        </p:spPr>
      </p:cxnSp>
      <p:sp>
        <p:nvSpPr>
          <p:cNvPr id="30" name="線吹き出し 2 (枠付き) 29"/>
          <p:cNvSpPr/>
          <p:nvPr/>
        </p:nvSpPr>
        <p:spPr>
          <a:xfrm>
            <a:off x="3210035" y="3254264"/>
            <a:ext cx="3157462" cy="702883"/>
          </a:xfrm>
          <a:prstGeom prst="borderCallout2">
            <a:avLst>
              <a:gd name="adj1" fmla="val 76623"/>
              <a:gd name="adj2" fmla="val -2185"/>
              <a:gd name="adj3" fmla="val 81926"/>
              <a:gd name="adj4" fmla="val -26431"/>
              <a:gd name="adj5" fmla="val -7300"/>
              <a:gd name="adj6" fmla="val -3002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：経費入力画面を表示します。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：選択した経費明細の行を削除します。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：選択した経費明細を</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1</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つ上の行に移動します。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：選択した経費明細を</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1</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つ下の行に移動します。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6" name="図 25"/>
          <p:cNvPicPr>
            <a:picLocks noChangeAspect="1"/>
          </p:cNvPicPr>
          <p:nvPr/>
        </p:nvPicPr>
        <p:blipFill>
          <a:blip r:embed="rId4"/>
          <a:stretch>
            <a:fillRect/>
          </a:stretch>
        </p:blipFill>
        <p:spPr>
          <a:xfrm>
            <a:off x="3288896" y="3440678"/>
            <a:ext cx="160020" cy="167640"/>
          </a:xfrm>
          <a:prstGeom prst="rect">
            <a:avLst/>
          </a:prstGeom>
        </p:spPr>
      </p:pic>
      <p:pic>
        <p:nvPicPr>
          <p:cNvPr id="28" name="図 27"/>
          <p:cNvPicPr>
            <a:picLocks noChangeAspect="1"/>
          </p:cNvPicPr>
          <p:nvPr/>
        </p:nvPicPr>
        <p:blipFill>
          <a:blip r:embed="rId5"/>
          <a:stretch>
            <a:fillRect/>
          </a:stretch>
        </p:blipFill>
        <p:spPr>
          <a:xfrm>
            <a:off x="3296516" y="3276599"/>
            <a:ext cx="144780" cy="167640"/>
          </a:xfrm>
          <a:prstGeom prst="rect">
            <a:avLst/>
          </a:prstGeom>
        </p:spPr>
      </p:pic>
      <p:pic>
        <p:nvPicPr>
          <p:cNvPr id="31" name="図 30"/>
          <p:cNvPicPr>
            <a:picLocks noChangeAspect="1"/>
          </p:cNvPicPr>
          <p:nvPr/>
        </p:nvPicPr>
        <p:blipFill>
          <a:blip r:embed="rId6"/>
          <a:stretch>
            <a:fillRect/>
          </a:stretch>
        </p:blipFill>
        <p:spPr>
          <a:xfrm>
            <a:off x="3288896" y="3585708"/>
            <a:ext cx="160020" cy="190500"/>
          </a:xfrm>
          <a:prstGeom prst="rect">
            <a:avLst/>
          </a:prstGeom>
        </p:spPr>
      </p:pic>
      <p:pic>
        <p:nvPicPr>
          <p:cNvPr id="34" name="図 33"/>
          <p:cNvPicPr>
            <a:picLocks noChangeAspect="1"/>
          </p:cNvPicPr>
          <p:nvPr/>
        </p:nvPicPr>
        <p:blipFill>
          <a:blip r:embed="rId7"/>
          <a:stretch>
            <a:fillRect/>
          </a:stretch>
        </p:blipFill>
        <p:spPr>
          <a:xfrm>
            <a:off x="3294611" y="3744141"/>
            <a:ext cx="167640" cy="152400"/>
          </a:xfrm>
          <a:prstGeom prst="rect">
            <a:avLst/>
          </a:prstGeom>
        </p:spPr>
      </p:pic>
      <p:sp>
        <p:nvSpPr>
          <p:cNvPr id="42" name="角丸四角形 41"/>
          <p:cNvSpPr/>
          <p:nvPr/>
        </p:nvSpPr>
        <p:spPr>
          <a:xfrm>
            <a:off x="8326300" y="5774033"/>
            <a:ext cx="2127476" cy="400110"/>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交通費検索画面から経路を選択すると自動で金額が表示されます。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1" name="図 20"/>
          <p:cNvPicPr>
            <a:picLocks noChangeAspect="1"/>
          </p:cNvPicPr>
          <p:nvPr/>
        </p:nvPicPr>
        <p:blipFill rotWithShape="1">
          <a:blip r:embed="rId8">
            <a:extLst>
              <a:ext uri="{28A0092B-C50C-407E-A947-70E740481C1C}">
                <a14:useLocalDpi xmlns:a14="http://schemas.microsoft.com/office/drawing/2010/main" val="0"/>
              </a:ext>
            </a:extLst>
          </a:blip>
          <a:srcRect t="81734" r="91645" b="5708"/>
          <a:stretch>
            <a:fillRect/>
          </a:stretch>
        </p:blipFill>
        <p:spPr>
          <a:xfrm>
            <a:off x="2779467" y="878184"/>
            <a:ext cx="391656" cy="223520"/>
          </a:xfrm>
          <a:prstGeom prst="rect">
            <a:avLst/>
          </a:prstGeom>
          <a:ln>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3068707"/>
            <a:ext cx="7886700" cy="360293"/>
          </a:xfrm>
          <a:prstGeom prst="rect">
            <a:avLst/>
          </a:prstGeom>
        </p:spPr>
        <p:txBody>
          <a:bodyPr anchor="ctr">
            <a:noAutofit/>
          </a:bodyPr>
          <a:lstStyle/>
          <a:p>
            <a:pPr algn="ctr"/>
            <a:r>
              <a:rPr lang="ja-JP" altLang="en-US" sz="2800" b="1" dirty="0">
                <a:latin typeface="メイリオ" panose="020B0604030504040204" charset="-128"/>
                <a:ea typeface="メイリオ" panose="020B0604030504040204" charset="-128"/>
                <a:cs typeface="メイリオ" panose="020B0604030504040204" charset="-128"/>
              </a:rPr>
              <a:t>１．ログイン方法からメニューの表示方法</a:t>
            </a:r>
            <a:endParaRPr lang="ja-JP"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5119" y="1651817"/>
            <a:ext cx="5648334" cy="2413379"/>
          </a:xfrm>
          <a:prstGeom prst="rect">
            <a:avLst/>
          </a:prstGeom>
          <a:ln>
            <a:solidFill>
              <a:schemeClr val="accent1"/>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経費の入力（２</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４ ）</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経費明細の「駅探設定」をクリックすると駅探の設定ができます。</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ja-JP" altLang="en-US" dirty="0">
                <a:latin typeface="メイリオ" panose="020B0604030504040204" charset="-128"/>
                <a:ea typeface="メイリオ" panose="020B0604030504040204" charset="-128"/>
                <a:cs typeface="メイリオ" panose="020B0604030504040204" charset="-128"/>
              </a:rPr>
              <a:t>　</a:t>
            </a:r>
            <a:r>
              <a:rPr lang="en-US" altLang="ja-JP" sz="1600" dirty="0">
                <a:latin typeface="メイリオ" panose="020B0604030504040204" charset="-128"/>
                <a:ea typeface="メイリオ" panose="020B0604030504040204" charset="-128"/>
                <a:cs typeface="メイリオ" panose="020B0604030504040204" charset="-128"/>
              </a:rPr>
              <a:t>※</a:t>
            </a:r>
            <a:r>
              <a:rPr lang="ja-JP" altLang="en-US" sz="1600" dirty="0">
                <a:latin typeface="メイリオ" panose="020B0604030504040204" charset="-128"/>
                <a:ea typeface="メイリオ" panose="020B0604030504040204" charset="-128"/>
                <a:cs typeface="メイリオ" panose="020B0604030504040204" charset="-128"/>
              </a:rPr>
              <a:t>費目によって入力する項目が変わります。こでは交通費を例に説明しています。</a:t>
            </a:r>
            <a:endParaRPr lang="en-US" altLang="ja-JP" sz="1600" dirty="0">
              <a:latin typeface="メイリオ" panose="020B0604030504040204" charset="-128"/>
              <a:ea typeface="メイリオ" panose="020B0604030504040204" charset="-128"/>
              <a:cs typeface="メイリオ" panose="020B0604030504040204" charset="-128"/>
            </a:endParaRPr>
          </a:p>
          <a:p>
            <a:endParaRPr lang="en-US" altLang="ja-JP" dirty="0">
              <a:latin typeface="メイリオ" panose="020B0604030504040204" charset="-128"/>
              <a:ea typeface="メイリオ" panose="020B0604030504040204" charset="-128"/>
              <a:cs typeface="メイリオ" panose="020B0604030504040204" charset="-128"/>
            </a:endParaRP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016" y="4135084"/>
            <a:ext cx="4010513" cy="2005257"/>
          </a:xfrm>
          <a:prstGeom prst="rect">
            <a:avLst/>
          </a:prstGeom>
          <a:ln>
            <a:solidFill>
              <a:schemeClr val="accent1"/>
            </a:solidFill>
          </a:ln>
        </p:spPr>
      </p:pic>
      <p:sp>
        <p:nvSpPr>
          <p:cNvPr id="37" name="角丸四角形 36"/>
          <p:cNvSpPr/>
          <p:nvPr/>
        </p:nvSpPr>
        <p:spPr>
          <a:xfrm>
            <a:off x="6679339" y="3713800"/>
            <a:ext cx="526537" cy="22187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8" name="図形 119"/>
          <p:cNvCxnSpPr>
            <a:cxnSpLocks noChangeShapeType="1"/>
          </p:cNvCxnSpPr>
          <p:nvPr/>
        </p:nvCxnSpPr>
        <p:spPr bwMode="auto">
          <a:xfrm flipH="1">
            <a:off x="5632528" y="3824738"/>
            <a:ext cx="1046810" cy="363927"/>
          </a:xfrm>
          <a:prstGeom prst="straightConnector1">
            <a:avLst/>
          </a:prstGeom>
          <a:noFill/>
          <a:ln w="9525" algn="ctr">
            <a:solidFill>
              <a:srgbClr val="FF0000"/>
            </a:solidFill>
            <a:round/>
            <a:tailEnd type="arrow" w="lg" len="lg"/>
          </a:ln>
        </p:spPr>
      </p:cxnSp>
      <p:sp>
        <p:nvSpPr>
          <p:cNvPr id="40" name="角丸四角形 39"/>
          <p:cNvSpPr/>
          <p:nvPr/>
        </p:nvSpPr>
        <p:spPr>
          <a:xfrm>
            <a:off x="7666605" y="2587867"/>
            <a:ext cx="1959532" cy="1477328"/>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駅探設定画面を表示します。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定期区間を「除いた交通費を計算」を設定すると交通費検索結果画面で定期区間分の金額が控除されます。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定期区間の設定はシステム側でロックされている場合には変更できません。</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651" y="4257353"/>
            <a:ext cx="3787443" cy="1948453"/>
          </a:xfrm>
          <a:prstGeom prst="rect">
            <a:avLst/>
          </a:prstGeom>
          <a:ln>
            <a:solidFill>
              <a:schemeClr val="accent1"/>
            </a:solidFill>
          </a:ln>
        </p:spPr>
      </p:pic>
      <p:sp>
        <p:nvSpPr>
          <p:cNvPr id="33" name="角丸四角形 32"/>
          <p:cNvSpPr/>
          <p:nvPr/>
        </p:nvSpPr>
        <p:spPr>
          <a:xfrm>
            <a:off x="4124546" y="5503271"/>
            <a:ext cx="350609" cy="21080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5" name="図形 119"/>
          <p:cNvCxnSpPr>
            <a:cxnSpLocks noChangeShapeType="1"/>
          </p:cNvCxnSpPr>
          <p:nvPr/>
        </p:nvCxnSpPr>
        <p:spPr bwMode="auto">
          <a:xfrm>
            <a:off x="4475154" y="5714073"/>
            <a:ext cx="2277496" cy="334958"/>
          </a:xfrm>
          <a:prstGeom prst="straightConnector1">
            <a:avLst/>
          </a:prstGeom>
          <a:noFill/>
          <a:ln w="9525" algn="ctr">
            <a:solidFill>
              <a:srgbClr val="FF0000"/>
            </a:solidFill>
            <a:round/>
            <a:tailEnd type="arrow" w="lg" len="lg"/>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経費の入力（３</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４ ）</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経費明細の　　ボタンをクリックすると、各項目の検索画面ができます。</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ja-JP" altLang="en-US" sz="1600" dirty="0">
                <a:latin typeface="メイリオ" panose="020B0604030504040204" charset="-128"/>
                <a:ea typeface="メイリオ" panose="020B0604030504040204" charset="-128"/>
                <a:cs typeface="メイリオ" panose="020B0604030504040204" charset="-128"/>
              </a:rPr>
              <a:t>　</a:t>
            </a:r>
            <a:r>
              <a:rPr lang="en-US" altLang="ja-JP" sz="1600" dirty="0">
                <a:latin typeface="メイリオ" panose="020B0604030504040204" charset="-128"/>
                <a:ea typeface="メイリオ" panose="020B0604030504040204" charset="-128"/>
                <a:cs typeface="メイリオ" panose="020B0604030504040204" charset="-128"/>
              </a:rPr>
              <a:t>※</a:t>
            </a:r>
            <a:r>
              <a:rPr lang="ja-JP" altLang="en-US" sz="1600" dirty="0">
                <a:latin typeface="メイリオ" panose="020B0604030504040204" charset="-128"/>
                <a:ea typeface="メイリオ" panose="020B0604030504040204" charset="-128"/>
                <a:cs typeface="メイリオ" panose="020B0604030504040204" charset="-128"/>
              </a:rPr>
              <a:t>費目によって入力する項目が変わります。こでは雑費を例に説明しています。</a:t>
            </a:r>
            <a:endParaRPr lang="en-US" altLang="ja-JP" sz="1600" dirty="0">
              <a:latin typeface="メイリオ" panose="020B0604030504040204" charset="-128"/>
              <a:ea typeface="メイリオ" panose="020B0604030504040204" charset="-128"/>
              <a:cs typeface="メイリオ" panose="020B0604030504040204" charset="-128"/>
            </a:endParaRPr>
          </a:p>
          <a:p>
            <a:endParaRPr lang="en-US" altLang="ja-JP"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0756" y="1718761"/>
            <a:ext cx="5607090" cy="2581158"/>
          </a:xfrm>
          <a:prstGeom prst="rect">
            <a:avLst/>
          </a:prstGeom>
          <a:ln>
            <a:solidFill>
              <a:schemeClr val="accent1"/>
            </a:solidFill>
          </a:ln>
        </p:spPr>
      </p:pic>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679" y="1818596"/>
            <a:ext cx="4199588" cy="2181060"/>
          </a:xfrm>
          <a:prstGeom prst="rect">
            <a:avLst/>
          </a:prstGeom>
          <a:ln>
            <a:solidFill>
              <a:schemeClr val="accent1"/>
            </a:solidFill>
          </a:ln>
        </p:spPr>
      </p:pic>
      <p:cxnSp>
        <p:nvCxnSpPr>
          <p:cNvPr id="10" name="図形 119"/>
          <p:cNvCxnSpPr>
            <a:cxnSpLocks noChangeShapeType="1"/>
            <a:stCxn id="15" idx="2"/>
            <a:endCxn id="19" idx="1"/>
          </p:cNvCxnSpPr>
          <p:nvPr/>
        </p:nvCxnSpPr>
        <p:spPr bwMode="auto">
          <a:xfrm>
            <a:off x="4801625" y="3173905"/>
            <a:ext cx="1246054" cy="1984066"/>
          </a:xfrm>
          <a:prstGeom prst="straightConnector1">
            <a:avLst/>
          </a:prstGeom>
          <a:noFill/>
          <a:ln w="9525" algn="ctr">
            <a:solidFill>
              <a:srgbClr val="FF0000"/>
            </a:solidFill>
            <a:round/>
            <a:tailEnd type="arrow" w="lg" len="lg"/>
          </a:ln>
        </p:spPr>
      </p:cxnSp>
      <p:sp>
        <p:nvSpPr>
          <p:cNvPr id="13" name="角丸四角形 12"/>
          <p:cNvSpPr/>
          <p:nvPr/>
        </p:nvSpPr>
        <p:spPr>
          <a:xfrm>
            <a:off x="4730212" y="2605790"/>
            <a:ext cx="178760" cy="19898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4" name="図形 119"/>
          <p:cNvCxnSpPr>
            <a:cxnSpLocks noChangeShapeType="1"/>
            <a:endCxn id="5" idx="1"/>
          </p:cNvCxnSpPr>
          <p:nvPr/>
        </p:nvCxnSpPr>
        <p:spPr bwMode="auto">
          <a:xfrm>
            <a:off x="4695710" y="2753813"/>
            <a:ext cx="1351969" cy="155313"/>
          </a:xfrm>
          <a:prstGeom prst="straightConnector1">
            <a:avLst/>
          </a:prstGeom>
          <a:noFill/>
          <a:ln w="9525" algn="ctr">
            <a:solidFill>
              <a:srgbClr val="FF0000"/>
            </a:solidFill>
            <a:round/>
            <a:tailEnd type="arrow" w="lg" len="lg"/>
          </a:ln>
        </p:spPr>
      </p:cxnSp>
      <p:sp>
        <p:nvSpPr>
          <p:cNvPr id="6" name="線吹き出し 2 (枠付き) 5"/>
          <p:cNvSpPr/>
          <p:nvPr/>
        </p:nvSpPr>
        <p:spPr>
          <a:xfrm>
            <a:off x="1015581" y="4832155"/>
            <a:ext cx="4256810" cy="513314"/>
          </a:xfrm>
          <a:prstGeom prst="borderCallout2">
            <a:avLst>
              <a:gd name="adj1" fmla="val -4897"/>
              <a:gd name="adj2" fmla="val 23738"/>
              <a:gd name="adj3" fmla="val -62248"/>
              <a:gd name="adj4" fmla="val 23764"/>
              <a:gd name="adj5" fmla="val -366793"/>
              <a:gd name="adj6" fmla="val 3795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「請求書」、「法人カード」を選択した場合、［支払先名］入力欄、［支払日］入力欄が表示されます。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5" name="角丸四角形 14"/>
          <p:cNvSpPr/>
          <p:nvPr/>
        </p:nvSpPr>
        <p:spPr>
          <a:xfrm>
            <a:off x="4712245" y="2974925"/>
            <a:ext cx="178760" cy="19898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19" name="図 18"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7679" y="4151449"/>
            <a:ext cx="5103565" cy="2013043"/>
          </a:xfrm>
          <a:prstGeom prst="rect">
            <a:avLst/>
          </a:prstGeom>
          <a:ln>
            <a:solidFill>
              <a:schemeClr val="tx1"/>
            </a:solidFill>
          </a:ln>
        </p:spPr>
      </p:pic>
      <p:pic>
        <p:nvPicPr>
          <p:cNvPr id="18" name="図 17"/>
          <p:cNvPicPr>
            <a:picLocks noChangeAspect="1"/>
          </p:cNvPicPr>
          <p:nvPr/>
        </p:nvPicPr>
        <p:blipFill rotWithShape="1">
          <a:blip r:embed="rId1">
            <a:extLst>
              <a:ext uri="{28A0092B-C50C-407E-A947-70E740481C1C}">
                <a14:useLocalDpi xmlns:a14="http://schemas.microsoft.com/office/drawing/2010/main" val="0"/>
              </a:ext>
            </a:extLst>
          </a:blip>
          <a:srcRect l="65549" t="19566" r="30733" b="73872"/>
          <a:stretch>
            <a:fillRect/>
          </a:stretch>
        </p:blipFill>
        <p:spPr>
          <a:xfrm>
            <a:off x="2565076" y="880355"/>
            <a:ext cx="284480" cy="231118"/>
          </a:xfrm>
          <a:prstGeom prst="rect">
            <a:avLst/>
          </a:prstGeom>
          <a:ln>
            <a:solidFill>
              <a:schemeClr val="tx1"/>
            </a:soli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経費の入力（４</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7" name="コンテンツ プレースホルダー 6"/>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経費明細の　　ボタンをクリックすると、各項目の検索ができます。</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ja-JP" altLang="en-US" dirty="0">
                <a:latin typeface="メイリオ" panose="020B0604030504040204" charset="-128"/>
                <a:ea typeface="メイリオ" panose="020B0604030504040204" charset="-128"/>
                <a:cs typeface="メイリオ" panose="020B0604030504040204" charset="-128"/>
              </a:rPr>
              <a:t>　</a:t>
            </a:r>
            <a:r>
              <a:rPr lang="en-US" altLang="ja-JP" sz="1600" dirty="0">
                <a:latin typeface="メイリオ" panose="020B0604030504040204" charset="-128"/>
                <a:ea typeface="メイリオ" panose="020B0604030504040204" charset="-128"/>
                <a:cs typeface="メイリオ" panose="020B0604030504040204" charset="-128"/>
              </a:rPr>
              <a:t>※</a:t>
            </a:r>
            <a:r>
              <a:rPr lang="ja-JP" altLang="en-US" sz="1600" dirty="0">
                <a:latin typeface="メイリオ" panose="020B0604030504040204" charset="-128"/>
                <a:ea typeface="メイリオ" panose="020B0604030504040204" charset="-128"/>
                <a:cs typeface="メイリオ" panose="020B0604030504040204" charset="-128"/>
              </a:rPr>
              <a:t>費目によって入力する項目が変わります。こでは雑費を例に説明しています。</a:t>
            </a:r>
            <a:endParaRPr lang="en-US" altLang="ja-JP"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03" y="1905911"/>
            <a:ext cx="5607090" cy="2581158"/>
          </a:xfrm>
          <a:prstGeom prst="rect">
            <a:avLst/>
          </a:prstGeom>
          <a:ln>
            <a:solidFill>
              <a:schemeClr val="accent1"/>
            </a:solidFill>
          </a:ln>
        </p:spPr>
      </p:pic>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770" y="2743894"/>
            <a:ext cx="4388548" cy="2202924"/>
          </a:xfrm>
          <a:prstGeom prst="rect">
            <a:avLst/>
          </a:prstGeom>
          <a:ln>
            <a:solidFill>
              <a:schemeClr val="accent1"/>
            </a:solidFill>
          </a:ln>
        </p:spPr>
      </p:pic>
      <p:sp>
        <p:nvSpPr>
          <p:cNvPr id="9" name="角丸四角形 8"/>
          <p:cNvSpPr/>
          <p:nvPr/>
        </p:nvSpPr>
        <p:spPr>
          <a:xfrm>
            <a:off x="4742760" y="3551974"/>
            <a:ext cx="189527" cy="17944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0" name="図形 119"/>
          <p:cNvCxnSpPr>
            <a:cxnSpLocks noChangeShapeType="1"/>
            <a:endCxn id="3" idx="1"/>
          </p:cNvCxnSpPr>
          <p:nvPr/>
        </p:nvCxnSpPr>
        <p:spPr bwMode="auto">
          <a:xfrm>
            <a:off x="4932286" y="3716672"/>
            <a:ext cx="1482484" cy="128684"/>
          </a:xfrm>
          <a:prstGeom prst="straightConnector1">
            <a:avLst/>
          </a:prstGeom>
          <a:noFill/>
          <a:ln w="9525" algn="ctr">
            <a:solidFill>
              <a:srgbClr val="FF0000"/>
            </a:solidFill>
            <a:round/>
            <a:tailEnd type="arrow" w="lg" len="lg"/>
          </a:ln>
        </p:spPr>
      </p:cxnSp>
      <p:sp>
        <p:nvSpPr>
          <p:cNvPr id="15" name="線吹き出し 2 (枠付き) 14"/>
          <p:cNvSpPr/>
          <p:nvPr/>
        </p:nvSpPr>
        <p:spPr>
          <a:xfrm>
            <a:off x="1066004" y="5182135"/>
            <a:ext cx="5607089" cy="602665"/>
          </a:xfrm>
          <a:prstGeom prst="borderCallout2">
            <a:avLst>
              <a:gd name="adj1" fmla="val 3608"/>
              <a:gd name="adj2" fmla="val 11458"/>
              <a:gd name="adj3" fmla="val -69052"/>
              <a:gd name="adj4" fmla="val 15457"/>
              <a:gd name="adj5" fmla="val -139035"/>
              <a:gd name="adj6" fmla="val 1694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4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入力した内容を遷移元の画面に反映しますが、画面は閉じないので、そのまま次の入力を行うことができます。前の入力値はそのままの値で残り、金額欄だけリセットされます（標準金額が設定されている費目が選択状態である場合は、金額欄に標準金額がセット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12" name="図 11"/>
          <p:cNvPicPr>
            <a:picLocks noChangeAspect="1"/>
          </p:cNvPicPr>
          <p:nvPr/>
        </p:nvPicPr>
        <p:blipFill rotWithShape="1">
          <a:blip r:embed="rId1">
            <a:extLst>
              <a:ext uri="{28A0092B-C50C-407E-A947-70E740481C1C}">
                <a14:useLocalDpi xmlns:a14="http://schemas.microsoft.com/office/drawing/2010/main" val="0"/>
              </a:ext>
            </a:extLst>
          </a:blip>
          <a:srcRect l="65549" t="19566" r="30733" b="73872"/>
          <a:stretch>
            <a:fillRect/>
          </a:stretch>
        </p:blipFill>
        <p:spPr>
          <a:xfrm>
            <a:off x="2524598" y="883253"/>
            <a:ext cx="284480" cy="231118"/>
          </a:xfrm>
          <a:prstGeom prst="rect">
            <a:avLst/>
          </a:prstGeom>
          <a:ln>
            <a:solidFill>
              <a:schemeClr val="tx1"/>
            </a:solidFill>
          </a:ln>
        </p:spPr>
      </p:pic>
      <p:sp>
        <p:nvSpPr>
          <p:cNvPr id="11" name="角丸四角形 8"/>
          <p:cNvSpPr/>
          <p:nvPr/>
        </p:nvSpPr>
        <p:spPr>
          <a:xfrm>
            <a:off x="1686665" y="4183423"/>
            <a:ext cx="594821" cy="17944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9728" y="3058979"/>
            <a:ext cx="7886700" cy="360293"/>
          </a:xfrm>
          <a:prstGeom prst="rect">
            <a:avLst/>
          </a:prstGeom>
        </p:spPr>
        <p:txBody>
          <a:bodyPr anchor="ctr">
            <a:normAutofit fontScale="90000"/>
          </a:bodyPr>
          <a:lstStyle/>
          <a:p>
            <a:r>
              <a:rPr lang="ja-JP" altLang="en-US" sz="2800" b="1" dirty="0">
                <a:latin typeface="メイリオ" panose="020B0604030504040204" charset="-128"/>
                <a:ea typeface="メイリオ" panose="020B0604030504040204" charset="-128"/>
                <a:cs typeface="メイリオ" panose="020B0604030504040204" charset="-128"/>
              </a:rPr>
              <a:t>　４．事前申請（申請の流れ）　</a:t>
            </a:r>
            <a:endParaRPr lang="ja-JP"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事前申請の概要</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pPr marL="273050" lvl="1">
              <a:spcBef>
                <a:spcPts val="600"/>
              </a:spcBef>
              <a:buFont typeface="Wingdings" panose="05000000000000000000" pitchFamily="2" charset="2"/>
              <a:buChar char="l"/>
            </a:pPr>
            <a:r>
              <a:rPr lang="ja-JP" altLang="en-US" sz="2200" dirty="0">
                <a:latin typeface="メイリオ" panose="020B0604030504040204" charset="-128"/>
                <a:ea typeface="メイリオ" panose="020B0604030504040204" charset="-128"/>
                <a:cs typeface="メイリオ" panose="020B0604030504040204" charset="-128"/>
              </a:rPr>
              <a:t>事前申請画面で、出張・交通費、会議・交際費、一般経費、仮払いを予め申請することができます。</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r>
              <a:rPr lang="ja-JP" altLang="en-US" sz="2200" dirty="0">
                <a:latin typeface="メイリオ" panose="020B0604030504040204" charset="-128"/>
                <a:ea typeface="メイリオ" panose="020B0604030504040204" charset="-128"/>
                <a:cs typeface="メイリオ" panose="020B0604030504040204" charset="-128"/>
              </a:rPr>
              <a:t>ここでは以下の各手順について説明します。</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事前申請画面の見方について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事前申請の承認申請について</a:t>
            </a:r>
            <a:endParaRPr lang="en-US" altLang="ja-JP" sz="2200" dirty="0">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承認状況の確認について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事前申請の精算について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スクリーンショット, モニター が含まれている画像&#10;&#10;自動的に生成された説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3009" y="1810656"/>
            <a:ext cx="6800115" cy="2282392"/>
          </a:xfrm>
          <a:prstGeom prst="rect">
            <a:avLst/>
          </a:prstGeom>
          <a:ln>
            <a:solidFill>
              <a:schemeClr val="bg1">
                <a:lumMod val="85000"/>
              </a:schemeClr>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事前申請画面</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［事前申請］タブをクリックすると事前申請画面が表示されます。事前申請画面では、事前に経費の申請ができます。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6" name="図 5"/>
          <p:cNvPicPr>
            <a:picLocks noChangeAspect="1"/>
          </p:cNvPicPr>
          <p:nvPr/>
        </p:nvPicPr>
        <p:blipFill>
          <a:blip r:embed="rId2"/>
          <a:stretch>
            <a:fillRect/>
          </a:stretch>
        </p:blipFill>
        <p:spPr>
          <a:xfrm>
            <a:off x="7000138" y="3900769"/>
            <a:ext cx="3247472" cy="2532751"/>
          </a:xfrm>
          <a:prstGeom prst="rect">
            <a:avLst/>
          </a:prstGeom>
          <a:ln>
            <a:solidFill>
              <a:schemeClr val="accent1"/>
            </a:solidFill>
          </a:ln>
        </p:spPr>
      </p:pic>
      <p:sp>
        <p:nvSpPr>
          <p:cNvPr id="18" name="線吹き出し 2 (枠付き) 17"/>
          <p:cNvSpPr/>
          <p:nvPr/>
        </p:nvSpPr>
        <p:spPr>
          <a:xfrm>
            <a:off x="6732713" y="1407184"/>
            <a:ext cx="2858759" cy="403472"/>
          </a:xfrm>
          <a:prstGeom prst="borderCallout2">
            <a:avLst>
              <a:gd name="adj1" fmla="val 70585"/>
              <a:gd name="adj2" fmla="val 216"/>
              <a:gd name="adj3" fmla="val 85696"/>
              <a:gd name="adj4" fmla="val -14160"/>
              <a:gd name="adj5" fmla="val 350739"/>
              <a:gd name="adj6" fmla="val -16146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表示する範囲を「自分の申請」「部下の申請」</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「混在」から選択することができます。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9" name="線吹き出し 2 (枠付き) 18"/>
          <p:cNvSpPr/>
          <p:nvPr/>
        </p:nvSpPr>
        <p:spPr>
          <a:xfrm>
            <a:off x="1471557" y="4575546"/>
            <a:ext cx="3228481" cy="407276"/>
          </a:xfrm>
          <a:prstGeom prst="borderCallout2">
            <a:avLst>
              <a:gd name="adj1" fmla="val -1155"/>
              <a:gd name="adj2" fmla="val 9817"/>
              <a:gd name="adj3" fmla="val -21914"/>
              <a:gd name="adj4" fmla="val 10323"/>
              <a:gd name="adj5" fmla="val -166464"/>
              <a:gd name="adj6" fmla="val 1685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事前申請の種別の選択リストを表示します。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→操作手順は</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P.33</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P.36</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strike="sngStrike"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0" name="線吹き出し 2 (枠付き) 19"/>
          <p:cNvSpPr/>
          <p:nvPr/>
        </p:nvSpPr>
        <p:spPr>
          <a:xfrm>
            <a:off x="2805935" y="5380189"/>
            <a:ext cx="3228481" cy="473294"/>
          </a:xfrm>
          <a:prstGeom prst="borderCallout2">
            <a:avLst>
              <a:gd name="adj1" fmla="val 48172"/>
              <a:gd name="adj2" fmla="val 99877"/>
              <a:gd name="adj3" fmla="val 23318"/>
              <a:gd name="adj4" fmla="val 117401"/>
              <a:gd name="adj5" fmla="val -267985"/>
              <a:gd name="adj6" fmla="val 12886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条件を指定して経費事前申請のデータを検索することができます。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1" name="角丸四角形 10"/>
          <p:cNvSpPr/>
          <p:nvPr/>
        </p:nvSpPr>
        <p:spPr>
          <a:xfrm>
            <a:off x="7281494" y="2724919"/>
            <a:ext cx="325477" cy="19759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2" name="図形 119"/>
          <p:cNvCxnSpPr>
            <a:cxnSpLocks noChangeShapeType="1"/>
            <a:stCxn id="11" idx="2"/>
            <a:endCxn id="6" idx="0"/>
          </p:cNvCxnSpPr>
          <p:nvPr/>
        </p:nvCxnSpPr>
        <p:spPr bwMode="auto">
          <a:xfrm>
            <a:off x="7444233" y="2922516"/>
            <a:ext cx="1179641" cy="978253"/>
          </a:xfrm>
          <a:prstGeom prst="straightConnector1">
            <a:avLst/>
          </a:prstGeom>
          <a:noFill/>
          <a:ln w="9525" algn="ctr">
            <a:solidFill>
              <a:srgbClr val="FF0000"/>
            </a:solidFill>
            <a:round/>
            <a:tailEnd type="arrow" w="lg" len="lg"/>
          </a:ln>
        </p:spPr>
      </p:cxnSp>
      <p:sp>
        <p:nvSpPr>
          <p:cNvPr id="13" name="角丸四角形 12"/>
          <p:cNvSpPr/>
          <p:nvPr/>
        </p:nvSpPr>
        <p:spPr>
          <a:xfrm>
            <a:off x="1616053" y="2732210"/>
            <a:ext cx="496932" cy="16330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4" name="角丸四角形 13"/>
          <p:cNvSpPr/>
          <p:nvPr/>
        </p:nvSpPr>
        <p:spPr>
          <a:xfrm>
            <a:off x="1828526" y="3381074"/>
            <a:ext cx="601288" cy="50501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事前申請（</a:t>
            </a:r>
            <a:r>
              <a:rPr lang="en-US" altLang="ja-JP" dirty="0">
                <a:latin typeface="メイリオ" panose="020B0604030504040204" charset="-128"/>
                <a:ea typeface="メイリオ" panose="020B0604030504040204" charset="-128"/>
                <a:cs typeface="メイリオ" panose="020B0604030504040204" charset="-128"/>
              </a:rPr>
              <a:t>1</a:t>
            </a:r>
            <a:r>
              <a:rPr lang="ja-JP" altLang="en-US" dirty="0">
                <a:latin typeface="メイリオ" panose="020B0604030504040204" charset="-128"/>
                <a:ea typeface="メイリオ" panose="020B0604030504040204" charset="-128"/>
                <a:cs typeface="メイリオ" panose="020B0604030504040204" charset="-128"/>
              </a:rPr>
              <a:t>）出張・交通費申請</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事前申請の種別の選択リストで出張・交通費申請をクリックすると、申請画面が表示されます。出張・交通費に関する事前申請ができます。各画面で、</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承認申請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ボタンをクリックすると、申請ダイアログが表示されます。コメントを入力し（任意）、</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承認申請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sz="2200" dirty="0"/>
          </a:p>
        </p:txBody>
      </p:sp>
      <p:pic>
        <p:nvPicPr>
          <p:cNvPr id="4" name="図 3"/>
          <p:cNvPicPr>
            <a:picLocks noChangeAspect="1"/>
          </p:cNvPicPr>
          <p:nvPr/>
        </p:nvPicPr>
        <p:blipFill rotWithShape="1">
          <a:blip r:embed="rId1" cstate="print">
            <a:extLst>
              <a:ext uri="{28A0092B-C50C-407E-A947-70E740481C1C}">
                <a14:useLocalDpi xmlns:a14="http://schemas.microsoft.com/office/drawing/2010/main" val="0"/>
              </a:ext>
            </a:extLst>
          </a:blip>
          <a:srcRect t="1399" b="1642"/>
          <a:stretch>
            <a:fillRect/>
          </a:stretch>
        </p:blipFill>
        <p:spPr>
          <a:xfrm>
            <a:off x="1330125" y="2610373"/>
            <a:ext cx="5301187" cy="3704890"/>
          </a:xfrm>
          <a:prstGeom prst="rect">
            <a:avLst/>
          </a:prstGeom>
          <a:ln>
            <a:solidFill>
              <a:schemeClr val="accent1"/>
            </a:solidFill>
          </a:ln>
        </p:spPr>
      </p:pic>
      <p:sp>
        <p:nvSpPr>
          <p:cNvPr id="14" name="正方形/長方形 13"/>
          <p:cNvSpPr/>
          <p:nvPr/>
        </p:nvSpPr>
        <p:spPr>
          <a:xfrm>
            <a:off x="996746" y="2340108"/>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出張・交通費申請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1200" y="2259003"/>
            <a:ext cx="2770675" cy="1381950"/>
          </a:xfrm>
          <a:prstGeom prst="rect">
            <a:avLst/>
          </a:prstGeom>
          <a:ln>
            <a:solidFill>
              <a:schemeClr val="accent1"/>
            </a:solidFill>
          </a:ln>
        </p:spPr>
      </p:pic>
      <p:sp>
        <p:nvSpPr>
          <p:cNvPr id="9" name="角丸四角形 8"/>
          <p:cNvSpPr/>
          <p:nvPr/>
        </p:nvSpPr>
        <p:spPr>
          <a:xfrm>
            <a:off x="6228151" y="2821111"/>
            <a:ext cx="308539" cy="19730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1" name="図形 119"/>
          <p:cNvCxnSpPr>
            <a:cxnSpLocks noChangeShapeType="1"/>
            <a:stCxn id="9" idx="3"/>
            <a:endCxn id="3" idx="1"/>
          </p:cNvCxnSpPr>
          <p:nvPr/>
        </p:nvCxnSpPr>
        <p:spPr bwMode="auto">
          <a:xfrm>
            <a:off x="6536690" y="2919765"/>
            <a:ext cx="1554510" cy="30213"/>
          </a:xfrm>
          <a:prstGeom prst="straightConnector1">
            <a:avLst/>
          </a:prstGeom>
          <a:noFill/>
          <a:ln w="9525" algn="ctr">
            <a:solidFill>
              <a:srgbClr val="FF0000"/>
            </a:solidFill>
            <a:round/>
            <a:tailEnd type="arrow" w="lg" len="lg"/>
          </a:ln>
        </p:spPr>
      </p:cxnSp>
      <p:sp>
        <p:nvSpPr>
          <p:cNvPr id="19" name="線吹き出し 2 (枠付き) 18"/>
          <p:cNvSpPr/>
          <p:nvPr/>
        </p:nvSpPr>
        <p:spPr>
          <a:xfrm>
            <a:off x="6987335" y="4874844"/>
            <a:ext cx="3874540" cy="1440419"/>
          </a:xfrm>
          <a:prstGeom prst="borderCallout2">
            <a:avLst>
              <a:gd name="adj1" fmla="val -1155"/>
              <a:gd name="adj2" fmla="val 9817"/>
              <a:gd name="adj3" fmla="val -21914"/>
              <a:gd name="adj4" fmla="val 10323"/>
              <a:gd name="adj5" fmla="val -129755"/>
              <a:gd name="adj6" fmla="val -2093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入力内容を保存します。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保存を行うと、申請のコピー、削除が可能となります。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コピー：事前申請をコピーをして、使用することができます。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削除：事前申請を削除します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503" y="5304564"/>
            <a:ext cx="2324424" cy="352474"/>
          </a:xfrm>
          <a:prstGeom prst="rect">
            <a:avLst/>
          </a:prstGeom>
          <a:ln>
            <a:solidFill>
              <a:schemeClr val="accent1"/>
            </a:solidFill>
          </a:ln>
        </p:spPr>
      </p:pic>
      <p:sp>
        <p:nvSpPr>
          <p:cNvPr id="15" name="角丸四角形 14"/>
          <p:cNvSpPr/>
          <p:nvPr/>
        </p:nvSpPr>
        <p:spPr>
          <a:xfrm>
            <a:off x="6006862" y="2812080"/>
            <a:ext cx="186784" cy="19730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8" name="角丸四角形 17"/>
          <p:cNvSpPr/>
          <p:nvPr/>
        </p:nvSpPr>
        <p:spPr>
          <a:xfrm>
            <a:off x="8922777" y="3273815"/>
            <a:ext cx="515223" cy="33575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事前申請（</a:t>
            </a:r>
            <a:r>
              <a:rPr lang="en-US" altLang="ja-JP" dirty="0">
                <a:latin typeface="メイリオ" panose="020B0604030504040204" charset="-128"/>
                <a:ea typeface="メイリオ" panose="020B0604030504040204" charset="-128"/>
                <a:cs typeface="メイリオ" panose="020B0604030504040204" charset="-128"/>
              </a:rPr>
              <a:t>2</a:t>
            </a:r>
            <a:r>
              <a:rPr lang="ja-JP" altLang="en-US" dirty="0">
                <a:latin typeface="メイリオ" panose="020B0604030504040204" charset="-128"/>
                <a:ea typeface="メイリオ" panose="020B0604030504040204" charset="-128"/>
                <a:cs typeface="メイリオ" panose="020B0604030504040204" charset="-128"/>
              </a:rPr>
              <a:t>）会議・交際費申請</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35356"/>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事前申請の種別の選択リストで会議・交際費申請をクリックすると申請画面が表示されます。会議・交際費に関する事前申請ができます</a:t>
            </a:r>
            <a:r>
              <a:rPr lang="ja-JP" altLang="en-US" dirty="0">
                <a:latin typeface="メイリオ" panose="020B0604030504040204" charset="-128"/>
                <a:ea typeface="メイリオ" panose="020B0604030504040204" charset="-128"/>
                <a:cs typeface="メイリオ" panose="020B0604030504040204" charset="-128"/>
              </a:rPr>
              <a:t>。</a:t>
            </a:r>
            <a:endParaRPr lang="en-US" altLang="ja-JP"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9" name="正方形/長方形 8"/>
          <p:cNvSpPr/>
          <p:nvPr/>
        </p:nvSpPr>
        <p:spPr>
          <a:xfrm>
            <a:off x="758709" y="1648217"/>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会議・交際費申請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5" name="図 4"/>
          <p:cNvPicPr>
            <a:picLocks noChangeAspect="1"/>
          </p:cNvPicPr>
          <p:nvPr/>
        </p:nvPicPr>
        <p:blipFill>
          <a:blip r:embed="rId1"/>
          <a:stretch>
            <a:fillRect/>
          </a:stretch>
        </p:blipFill>
        <p:spPr>
          <a:xfrm>
            <a:off x="1031964" y="2008893"/>
            <a:ext cx="6103642" cy="4643675"/>
          </a:xfrm>
          <a:prstGeom prst="rect">
            <a:avLst/>
          </a:prstGeom>
        </p:spPr>
      </p:pic>
      <p:sp>
        <p:nvSpPr>
          <p:cNvPr id="7" name="正方形/長方形 6"/>
          <p:cNvSpPr/>
          <p:nvPr/>
        </p:nvSpPr>
        <p:spPr>
          <a:xfrm>
            <a:off x="4771827" y="2214344"/>
            <a:ext cx="384933" cy="102073"/>
          </a:xfrm>
          <a:prstGeom prst="rect">
            <a:avLst/>
          </a:prstGeom>
          <a:solidFill>
            <a:srgbClr val="286596"/>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kumimoji="1" lang="ja-JP" altLang="en-US" sz="1200" dirty="0">
              <a:solidFill>
                <a:schemeClr val="accent2">
                  <a:lumMod val="50000"/>
                </a:schemeClr>
              </a:solidFill>
            </a:endParaRPr>
          </a:p>
        </p:txBody>
      </p:sp>
      <p:sp>
        <p:nvSpPr>
          <p:cNvPr id="12" name="正方形/長方形 11"/>
          <p:cNvSpPr/>
          <p:nvPr/>
        </p:nvSpPr>
        <p:spPr>
          <a:xfrm>
            <a:off x="3119160" y="2210926"/>
            <a:ext cx="681933" cy="102073"/>
          </a:xfrm>
          <a:prstGeom prst="rect">
            <a:avLst/>
          </a:prstGeom>
          <a:solidFill>
            <a:srgbClr val="286596"/>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kumimoji="1" lang="ja-JP" altLang="en-US" sz="1200" dirty="0">
              <a:solidFill>
                <a:schemeClr val="accent2">
                  <a:lumMod val="50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事前申請（</a:t>
            </a:r>
            <a:r>
              <a:rPr lang="en-US" altLang="ja-JP" dirty="0">
                <a:latin typeface="メイリオ" panose="020B0604030504040204" charset="-128"/>
                <a:ea typeface="メイリオ" panose="020B0604030504040204" charset="-128"/>
                <a:cs typeface="メイリオ" panose="020B0604030504040204" charset="-128"/>
              </a:rPr>
              <a:t>3</a:t>
            </a:r>
            <a:r>
              <a:rPr lang="ja-JP" altLang="en-US" dirty="0">
                <a:latin typeface="メイリオ" panose="020B0604030504040204" charset="-128"/>
                <a:ea typeface="メイリオ" panose="020B0604030504040204" charset="-128"/>
                <a:cs typeface="メイリオ" panose="020B0604030504040204" charset="-128"/>
              </a:rPr>
              <a:t>）一般経費申請</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事前申請の種別の選択リストで一般経費申請をクリックすると申請画面が表示されます。一般経費に関する事前申請ができます。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5" name="図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9789" y="2305702"/>
            <a:ext cx="6596858" cy="2944584"/>
          </a:xfrm>
          <a:prstGeom prst="rect">
            <a:avLst/>
          </a:prstGeom>
          <a:ln>
            <a:solidFill>
              <a:schemeClr val="accent1"/>
            </a:solidFill>
          </a:ln>
        </p:spPr>
      </p:pic>
      <p:sp>
        <p:nvSpPr>
          <p:cNvPr id="11" name="正方形/長方形 10"/>
          <p:cNvSpPr/>
          <p:nvPr/>
        </p:nvSpPr>
        <p:spPr>
          <a:xfrm>
            <a:off x="888415" y="1996442"/>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一般経費申請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事前申請（</a:t>
            </a:r>
            <a:r>
              <a:rPr lang="en-US" altLang="ja-JP" dirty="0">
                <a:latin typeface="メイリオ" panose="020B0604030504040204" charset="-128"/>
                <a:ea typeface="メイリオ" panose="020B0604030504040204" charset="-128"/>
                <a:cs typeface="メイリオ" panose="020B0604030504040204" charset="-128"/>
              </a:rPr>
              <a:t>4</a:t>
            </a:r>
            <a:r>
              <a:rPr lang="ja-JP" altLang="en-US" dirty="0">
                <a:latin typeface="メイリオ" panose="020B0604030504040204" charset="-128"/>
                <a:ea typeface="メイリオ" panose="020B0604030504040204" charset="-128"/>
                <a:cs typeface="メイリオ" panose="020B0604030504040204" charset="-128"/>
              </a:rPr>
              <a:t>）仮払申請</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事前申請の種別の選択リストで仮払申請をクリックすると申請画面が表示されます。仮払いに関する事前申請ができます。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9" name="正方形/長方形 8"/>
          <p:cNvSpPr/>
          <p:nvPr/>
        </p:nvSpPr>
        <p:spPr>
          <a:xfrm>
            <a:off x="884027" y="1972706"/>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仮払い申請</a:t>
            </a:r>
            <a:r>
              <a:rPr lang="en-US"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1456" y="2354711"/>
            <a:ext cx="8336224" cy="2712423"/>
          </a:xfrm>
          <a:prstGeom prst="rect">
            <a:avLst/>
          </a:prstGeom>
          <a:ln>
            <a:solidFill>
              <a:schemeClr val="accent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p:spPr>
        <p:txBody>
          <a:bodyPr/>
          <a:lstStyle/>
          <a:p>
            <a:fld id="{037CE5B8-1E83-4767-B870-C861BFB8DEB5}" type="slidenum">
              <a:rPr kumimoji="1" lang="ja-JP" altLang="en-US" smtClean="0"/>
            </a:fld>
            <a:endParaRPr kumimoji="1" lang="ja-JP" altLang="en-US"/>
          </a:p>
        </p:txBody>
      </p:sp>
      <p:sp>
        <p:nvSpPr>
          <p:cNvPr id="6" name="タイトル 1"/>
          <p:cNvSpPr>
            <a:spLocks noGrp="1"/>
          </p:cNvSpPr>
          <p:nvPr>
            <p:ph type="title" idx="4294967295"/>
          </p:nvPr>
        </p:nvSpPr>
        <p:spPr>
          <a:xfrm>
            <a:off x="654356" y="158448"/>
            <a:ext cx="10515600" cy="360293"/>
          </a:xfrm>
          <a:prstGeom prst="rect">
            <a:avLst/>
          </a:prstGeom>
        </p:spPr>
        <p:txBody>
          <a:bodyPr anchor="t">
            <a:noAutofit/>
          </a:bodyPr>
          <a:lstStyle/>
          <a:p>
            <a:r>
              <a:rPr lang="en-US" altLang="ja-JP" dirty="0">
                <a:latin typeface="メイリオ" panose="020B0604030504040204" charset="-128"/>
                <a:ea typeface="メイリオ" panose="020B0604030504040204" charset="-128"/>
                <a:cs typeface="メイリオ" panose="020B0604030504040204" charset="-128"/>
              </a:rPr>
              <a:t>TeamSpirit</a:t>
            </a:r>
            <a:r>
              <a:rPr lang="ja-JP" altLang="en-US" dirty="0">
                <a:latin typeface="メイリオ" panose="020B0604030504040204" charset="-128"/>
                <a:ea typeface="メイリオ" panose="020B0604030504040204" charset="-128"/>
                <a:cs typeface="メイリオ" panose="020B0604030504040204" charset="-128"/>
              </a:rPr>
              <a:t>のログイン方法（１</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21" name="角丸四角形 20"/>
          <p:cNvSpPr/>
          <p:nvPr/>
        </p:nvSpPr>
        <p:spPr>
          <a:xfrm>
            <a:off x="6096000" y="1996210"/>
            <a:ext cx="4015253" cy="746245"/>
          </a:xfrm>
          <a:prstGeom prst="roundRect">
            <a:avLst>
              <a:gd name="adj" fmla="val 1221"/>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noAutofit/>
          </a:bodyPr>
          <a:lstStyle/>
          <a:p>
            <a:pPr marL="361950" indent="-361950" algn="just"/>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２．</a:t>
            </a:r>
            <a:r>
              <a:rPr lang="en-US" altLang="ja-JP" sz="1400" dirty="0">
                <a:solidFill>
                  <a:srgbClr val="FF0000"/>
                </a:solidFill>
                <a:latin typeface="メイリオ" panose="020B0604030504040204" charset="-128"/>
                <a:ea typeface="メイリオ" panose="020B0604030504040204" charset="-128"/>
                <a:cs typeface="メイリオ" panose="020B0604030504040204" charset="-128"/>
                <a:hlinkClick r:id="rId1"/>
              </a:rPr>
              <a:t>https://teamspirit.cloudforce.com/</a:t>
            </a:r>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から</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　　ログインする</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14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お気に入りに登録すると便利です。</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1080371" y="2003581"/>
            <a:ext cx="4015253" cy="730515"/>
          </a:xfrm>
          <a:prstGeom prst="roundRect">
            <a:avLst>
              <a:gd name="adj" fmla="val 1221"/>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noAutofit/>
          </a:bodyPr>
          <a:lstStyle/>
          <a:p>
            <a:pPr marL="361950" indent="-361950" algn="just"/>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１．</a:t>
            </a:r>
            <a:r>
              <a:rPr lang="en-US" altLang="ja-JP" sz="1400" dirty="0">
                <a:solidFill>
                  <a:schemeClr val="tx1"/>
                </a:solidFill>
                <a:latin typeface="メイリオ" panose="020B0604030504040204" charset="-128"/>
                <a:ea typeface="メイリオ" panose="020B0604030504040204" charset="-128"/>
                <a:cs typeface="メイリオ" panose="020B0604030504040204" charset="-128"/>
                <a:hlinkClick r:id="rId2"/>
              </a:rPr>
              <a:t> https://login.salesforce.com/</a:t>
            </a:r>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から</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　　ログインする</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14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お気に入りに登録すると便利です。</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4" name="正方形/長方形 23"/>
          <p:cNvSpPr/>
          <p:nvPr/>
        </p:nvSpPr>
        <p:spPr>
          <a:xfrm>
            <a:off x="6096000" y="1996210"/>
            <a:ext cx="4015253" cy="4143281"/>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25" name="正方形/長方形 24"/>
          <p:cNvSpPr/>
          <p:nvPr/>
        </p:nvSpPr>
        <p:spPr>
          <a:xfrm>
            <a:off x="1080371" y="1996210"/>
            <a:ext cx="4015253" cy="4143281"/>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pic>
        <p:nvPicPr>
          <p:cNvPr id="12" name="図 11"/>
          <p:cNvPicPr>
            <a:picLocks noChangeAspect="1"/>
          </p:cNvPicPr>
          <p:nvPr/>
        </p:nvPicPr>
        <p:blipFill>
          <a:blip r:embed="rId3"/>
          <a:stretch>
            <a:fillRect/>
          </a:stretch>
        </p:blipFill>
        <p:spPr>
          <a:xfrm>
            <a:off x="2036067" y="2878052"/>
            <a:ext cx="2078175" cy="2671569"/>
          </a:xfrm>
          <a:prstGeom prst="rect">
            <a:avLst/>
          </a:prstGeom>
          <a:ln>
            <a:solidFill>
              <a:schemeClr val="bg1">
                <a:lumMod val="85000"/>
              </a:schemeClr>
            </a:solidFill>
          </a:ln>
        </p:spPr>
      </p:pic>
      <p:sp>
        <p:nvSpPr>
          <p:cNvPr id="27" name="四角形吹き出し 26"/>
          <p:cNvSpPr/>
          <p:nvPr/>
        </p:nvSpPr>
        <p:spPr>
          <a:xfrm>
            <a:off x="1546752" y="5432447"/>
            <a:ext cx="3106389" cy="510572"/>
          </a:xfrm>
          <a:prstGeom prst="wedgeRectCallout">
            <a:avLst>
              <a:gd name="adj1" fmla="val -12699"/>
              <a:gd name="adj2" fmla="val -221635"/>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marL="361950" indent="-361950" algn="just"/>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ユーザ名、パスワードを入力し、</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en-US"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ログイン</a:t>
            </a:r>
            <a:r>
              <a:rPr lang="en-US"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 name="図 1"/>
          <p:cNvPicPr>
            <a:picLocks noChangeAspect="1"/>
          </p:cNvPicPr>
          <p:nvPr/>
        </p:nvPicPr>
        <p:blipFill>
          <a:blip r:embed="rId4"/>
          <a:stretch>
            <a:fillRect/>
          </a:stretch>
        </p:blipFill>
        <p:spPr>
          <a:xfrm>
            <a:off x="7064537" y="2878052"/>
            <a:ext cx="2078175" cy="2554395"/>
          </a:xfrm>
          <a:prstGeom prst="rect">
            <a:avLst/>
          </a:prstGeom>
        </p:spPr>
      </p:pic>
      <p:sp>
        <p:nvSpPr>
          <p:cNvPr id="26" name="四角形吹き出し 25"/>
          <p:cNvSpPr/>
          <p:nvPr/>
        </p:nvSpPr>
        <p:spPr>
          <a:xfrm>
            <a:off x="6616419" y="5432447"/>
            <a:ext cx="3106389" cy="510572"/>
          </a:xfrm>
          <a:prstGeom prst="wedgeRectCallout">
            <a:avLst>
              <a:gd name="adj1" fmla="val -13456"/>
              <a:gd name="adj2" fmla="val -215773"/>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marL="361950" indent="-361950" algn="just"/>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ユーザ名、パスワードを入力し、</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en-US"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ログイン</a:t>
            </a:r>
            <a:r>
              <a:rPr lang="en-US"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3" name="コンテンツ プレースホルダー 1"/>
          <p:cNvSpPr txBox="1"/>
          <p:nvPr/>
        </p:nvSpPr>
        <p:spPr>
          <a:xfrm>
            <a:off x="654357" y="824470"/>
            <a:ext cx="10944735" cy="5632966"/>
          </a:xfrm>
          <a:prstGeom prst="rect">
            <a:avLst/>
          </a:prstGeom>
        </p:spPr>
        <p:txBody>
          <a:bodyPr/>
          <a:lstStyle>
            <a:lvl1pPr marL="273050" indent="-273050" algn="just" rtl="0" eaLnBrk="0" fontAlgn="base" hangingPunct="0">
              <a:spcBef>
                <a:spcPts val="600"/>
              </a:spcBef>
              <a:spcAft>
                <a:spcPct val="0"/>
              </a:spcAft>
              <a:buClr>
                <a:schemeClr val="accent1"/>
              </a:buClr>
              <a:buSzPct val="76000"/>
              <a:buFont typeface="Wingdings 3" panose="05040102010807070707" pitchFamily="18" charset="2"/>
              <a:buChar char=""/>
              <a:defRPr kumimoji="1" sz="2800" b="0" i="0" kern="1200" baseline="0">
                <a:solidFill>
                  <a:schemeClr val="tx1">
                    <a:lumMod val="65000"/>
                    <a:lumOff val="35000"/>
                  </a:schemeClr>
                </a:solidFill>
                <a:latin typeface="メイリオ" panose="020B0604030504040204" charset="-128"/>
                <a:ea typeface="メイリオ" panose="020B0604030504040204" charset="-128"/>
                <a:cs typeface="AXIS Std UL"/>
              </a:defRPr>
            </a:lvl1pPr>
            <a:lvl2pPr marL="548005" indent="-273050" algn="just" rtl="0" eaLnBrk="0" fontAlgn="base" hangingPunct="0">
              <a:spcBef>
                <a:spcPts val="500"/>
              </a:spcBef>
              <a:spcAft>
                <a:spcPct val="0"/>
              </a:spcAft>
              <a:buClr>
                <a:schemeClr val="accent2"/>
              </a:buClr>
              <a:buSzPct val="76000"/>
              <a:buFont typeface="Wingdings 3" panose="05040102010807070707" pitchFamily="18" charset="2"/>
              <a:buChar char=""/>
              <a:defRPr kumimoji="1" sz="2400" b="0" i="0" kern="1200" baseline="0">
                <a:solidFill>
                  <a:schemeClr val="tx1">
                    <a:lumMod val="65000"/>
                    <a:lumOff val="35000"/>
                  </a:schemeClr>
                </a:solidFill>
                <a:latin typeface="メイリオ" panose="020B0604030504040204" charset="-128"/>
                <a:ea typeface="メイリオ" panose="020B0604030504040204" charset="-128"/>
                <a:cs typeface="AXIS Std UL"/>
              </a:defRPr>
            </a:lvl2pPr>
            <a:lvl3pPr marL="822325" indent="-228600" algn="just" rtl="0" eaLnBrk="0" fontAlgn="base" hangingPunct="0">
              <a:spcBef>
                <a:spcPts val="500"/>
              </a:spcBef>
              <a:spcAft>
                <a:spcPct val="0"/>
              </a:spcAft>
              <a:buClr>
                <a:srgbClr val="BCBCBC"/>
              </a:buClr>
              <a:buSzPct val="76000"/>
              <a:buFont typeface="Wingdings 3" panose="05040102010807070707" pitchFamily="18" charset="2"/>
              <a:buChar char=""/>
              <a:defRPr kumimoji="1" sz="2000" b="0" i="0" kern="1200" baseline="0">
                <a:solidFill>
                  <a:schemeClr val="tx1">
                    <a:lumMod val="65000"/>
                    <a:lumOff val="35000"/>
                  </a:schemeClr>
                </a:solidFill>
                <a:latin typeface="メイリオ" panose="020B0604030504040204" charset="-128"/>
                <a:ea typeface="メイリオ" panose="020B0604030504040204" charset="-128"/>
                <a:cs typeface="AXIS Std UL"/>
              </a:defRPr>
            </a:lvl3pPr>
            <a:lvl4pPr marL="1097280" indent="-228600" algn="just" rtl="0" eaLnBrk="0" fontAlgn="base" hangingPunct="0">
              <a:spcBef>
                <a:spcPts val="400"/>
              </a:spcBef>
              <a:spcAft>
                <a:spcPct val="0"/>
              </a:spcAft>
              <a:buClr>
                <a:srgbClr val="8BA2B4"/>
              </a:buClr>
              <a:buSzPct val="70000"/>
              <a:buFont typeface="Wingdings" panose="05000000000000000000" pitchFamily="2" charset="2"/>
              <a:buChar char=""/>
              <a:defRPr kumimoji="1" sz="1800" b="0" i="0" kern="1200" baseline="0">
                <a:solidFill>
                  <a:schemeClr val="tx1">
                    <a:lumMod val="65000"/>
                    <a:lumOff val="35000"/>
                  </a:schemeClr>
                </a:solidFill>
                <a:latin typeface="メイリオ" panose="020B0604030504040204" charset="-128"/>
                <a:ea typeface="メイリオ" panose="020B0604030504040204" charset="-128"/>
                <a:cs typeface="AXIS Std UL"/>
              </a:defRPr>
            </a:lvl4pPr>
            <a:lvl5pPr marL="1371600" indent="-228600" algn="just" rtl="0" eaLnBrk="0" fontAlgn="base" hangingPunct="0">
              <a:spcBef>
                <a:spcPts val="300"/>
              </a:spcBef>
              <a:spcAft>
                <a:spcPct val="0"/>
              </a:spcAft>
              <a:buClr>
                <a:schemeClr val="accent2"/>
              </a:buClr>
              <a:buSzPct val="70000"/>
              <a:buFont typeface="Wingdings" panose="05000000000000000000" pitchFamily="2" charset="2"/>
              <a:buChar char=""/>
              <a:defRPr kumimoji="1" sz="1600" b="0" i="0" kern="1200" baseline="0">
                <a:solidFill>
                  <a:schemeClr val="tx1">
                    <a:lumMod val="65000"/>
                    <a:lumOff val="35000"/>
                  </a:schemeClr>
                </a:solidFill>
                <a:latin typeface="メイリオ" panose="020B0604030504040204" charset="-128"/>
                <a:ea typeface="メイリオ" panose="020B0604030504040204" charset="-128"/>
                <a:cs typeface="AXIS Std UL"/>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1" lang="en-US" sz="1200" kern="1200" smtClean="0">
                <a:solidFill>
                  <a:schemeClr val="tx1"/>
                </a:solidFill>
                <a:latin typeface="+mn-lt"/>
                <a:ea typeface="+mn-ea"/>
                <a:cs typeface="+mn-cs"/>
              </a:defRPr>
            </a:lvl9pPr>
          </a:lstStyle>
          <a:p>
            <a:r>
              <a:rPr lang="en-US" altLang="ja-JP" sz="2200">
                <a:solidFill>
                  <a:schemeClr val="tx1"/>
                </a:solidFill>
                <a:latin typeface="メイリオ" panose="020B0604030504040204" charset="-128"/>
                <a:ea typeface="メイリオ" panose="020B0604030504040204" charset="-128"/>
                <a:cs typeface="メイリオ" panose="020B0604030504040204" charset="-128"/>
              </a:rPr>
              <a:t>TeamSpirit</a:t>
            </a:r>
            <a:r>
              <a:rPr lang="ja-JP" altLang="en-US" sz="2200">
                <a:solidFill>
                  <a:schemeClr val="tx1"/>
                </a:solidFill>
                <a:latin typeface="メイリオ" panose="020B0604030504040204" charset="-128"/>
                <a:ea typeface="メイリオ" panose="020B0604030504040204" charset="-128"/>
                <a:cs typeface="メイリオ" panose="020B0604030504040204" charset="-128"/>
              </a:rPr>
              <a:t>へのログインは、３つの方法があります。</a:t>
            </a:r>
            <a:endParaRPr lang="en-US" altLang="ja-JP" sz="2200">
              <a:solidFill>
                <a:schemeClr val="tx1"/>
              </a:solidFill>
              <a:latin typeface="メイリオ" panose="020B0604030504040204" charset="-128"/>
              <a:ea typeface="メイリオ" panose="020B0604030504040204" charset="-128"/>
              <a:cs typeface="メイリオ" panose="020B0604030504040204" charset="-128"/>
            </a:endParaRPr>
          </a:p>
          <a:p>
            <a:pPr marL="0" indent="0">
              <a:buFont typeface="Wingdings 3" panose="05040102010807070707" pitchFamily="18" charset="2"/>
              <a:buNone/>
            </a:pPr>
            <a:r>
              <a:rPr lang="ja-JP" altLang="en-US" sz="2200">
                <a:solidFill>
                  <a:schemeClr val="tx1"/>
                </a:solidFill>
                <a:latin typeface="メイリオ" panose="020B0604030504040204" charset="-128"/>
                <a:ea typeface="メイリオ" panose="020B0604030504040204" charset="-128"/>
                <a:cs typeface="メイリオ" panose="020B0604030504040204" charset="-128"/>
              </a:rPr>
              <a:t>　 いずれかの方法でお試しください。</a:t>
            </a:r>
            <a:endParaRPr lang="en-US" altLang="ja-JP" sz="220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3486" y="1762928"/>
            <a:ext cx="6670196" cy="2788638"/>
          </a:xfrm>
          <a:prstGeom prst="rect">
            <a:avLst/>
          </a:prstGeom>
          <a:ln>
            <a:solidFill>
              <a:schemeClr val="tx1"/>
            </a:solidFill>
          </a:ln>
        </p:spPr>
      </p:pic>
      <p:sp>
        <p:nvSpPr>
          <p:cNvPr id="2" name="スライド番号プレースホルダー 1"/>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4"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事前申請の経費精算（１</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２）</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7" name="コンテンツ プレースホルダー 6"/>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［精算開始］をクリックすると、事前申請の内容に基づき、経費精算申請が作成され、経費精算画面が表示されます。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8" name="角丸四角形 7"/>
          <p:cNvSpPr/>
          <p:nvPr/>
        </p:nvSpPr>
        <p:spPr>
          <a:xfrm>
            <a:off x="7181408" y="2114231"/>
            <a:ext cx="367209" cy="21597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078" y="3518467"/>
            <a:ext cx="6203471" cy="2515063"/>
          </a:xfrm>
          <a:prstGeom prst="rect">
            <a:avLst/>
          </a:prstGeom>
          <a:ln>
            <a:solidFill>
              <a:schemeClr val="tx1"/>
            </a:solidFill>
          </a:ln>
        </p:spPr>
      </p:pic>
      <p:cxnSp>
        <p:nvCxnSpPr>
          <p:cNvPr id="9" name="図形 119"/>
          <p:cNvCxnSpPr>
            <a:cxnSpLocks noChangeShapeType="1"/>
            <a:stCxn id="8" idx="2"/>
          </p:cNvCxnSpPr>
          <p:nvPr/>
        </p:nvCxnSpPr>
        <p:spPr bwMode="auto">
          <a:xfrm flipH="1">
            <a:off x="7365012" y="2330201"/>
            <a:ext cx="1" cy="1391440"/>
          </a:xfrm>
          <a:prstGeom prst="straightConnector1">
            <a:avLst/>
          </a:prstGeom>
          <a:noFill/>
          <a:ln w="9525" algn="ctr">
            <a:solidFill>
              <a:srgbClr val="FF0000"/>
            </a:solidFill>
            <a:round/>
            <a:tailEnd type="arrow" w="lg" len="lg"/>
          </a:ln>
        </p:spPr>
      </p:cxnSp>
      <p:sp>
        <p:nvSpPr>
          <p:cNvPr id="10" name="線吹き出し 2 (枠付き) 9"/>
          <p:cNvSpPr/>
          <p:nvPr/>
        </p:nvSpPr>
        <p:spPr>
          <a:xfrm>
            <a:off x="7897286" y="2914504"/>
            <a:ext cx="1835412" cy="296798"/>
          </a:xfrm>
          <a:prstGeom prst="borderCallout2">
            <a:avLst>
              <a:gd name="adj1" fmla="val 99725"/>
              <a:gd name="adj2" fmla="val 47811"/>
              <a:gd name="adj3" fmla="val 194630"/>
              <a:gd name="adj4" fmla="val 47771"/>
              <a:gd name="adj5" fmla="val 240473"/>
              <a:gd name="adj6" fmla="val 29232"/>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経費精算画面が表示されます。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913" y="1662030"/>
            <a:ext cx="6523724" cy="2327921"/>
          </a:xfrm>
          <a:prstGeom prst="rect">
            <a:avLst/>
          </a:prstGeom>
          <a:ln>
            <a:solidFill>
              <a:schemeClr val="tx1"/>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4"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事前申請の経費精算（２</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２）</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画面下部に表示された「経費精算」の費目をクリックすると、経費明細が表示されます。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9" name="角丸四角形 8"/>
          <p:cNvSpPr/>
          <p:nvPr/>
        </p:nvSpPr>
        <p:spPr>
          <a:xfrm>
            <a:off x="1300087" y="3429611"/>
            <a:ext cx="861156" cy="15599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0" name="図形 119"/>
          <p:cNvCxnSpPr>
            <a:cxnSpLocks noChangeShapeType="1"/>
          </p:cNvCxnSpPr>
          <p:nvPr/>
        </p:nvCxnSpPr>
        <p:spPr bwMode="auto">
          <a:xfrm>
            <a:off x="2161244" y="3507607"/>
            <a:ext cx="2637708" cy="77996"/>
          </a:xfrm>
          <a:prstGeom prst="straightConnector1">
            <a:avLst/>
          </a:prstGeom>
          <a:noFill/>
          <a:ln w="9525" algn="ctr">
            <a:solidFill>
              <a:srgbClr val="FF0000"/>
            </a:solidFill>
            <a:round/>
            <a:tailEnd type="arrow" w="lg" len="lg"/>
          </a:ln>
        </p:spPr>
      </p:cxnSp>
      <p:sp>
        <p:nvSpPr>
          <p:cNvPr id="14" name="角丸四角形 13"/>
          <p:cNvSpPr/>
          <p:nvPr/>
        </p:nvSpPr>
        <p:spPr>
          <a:xfrm>
            <a:off x="6634102" y="4557607"/>
            <a:ext cx="374837" cy="21467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p:cNvCxnSpPr>
          <p:nvPr/>
        </p:nvCxnSpPr>
        <p:spPr bwMode="auto">
          <a:xfrm flipH="1">
            <a:off x="6910372" y="4821762"/>
            <a:ext cx="1" cy="301990"/>
          </a:xfrm>
          <a:prstGeom prst="straightConnector1">
            <a:avLst/>
          </a:prstGeom>
          <a:noFill/>
          <a:ln w="9525" algn="ctr">
            <a:solidFill>
              <a:srgbClr val="FF0000"/>
            </a:solidFill>
            <a:round/>
            <a:tailEnd type="arrow" w="lg" len="lg"/>
          </a:ln>
        </p:spPr>
      </p:cxnSp>
      <p:sp>
        <p:nvSpPr>
          <p:cNvPr id="18" name="線吹き出し 2 (枠付き) 17"/>
          <p:cNvSpPr/>
          <p:nvPr/>
        </p:nvSpPr>
        <p:spPr>
          <a:xfrm>
            <a:off x="969820" y="4639413"/>
            <a:ext cx="2355895" cy="713772"/>
          </a:xfrm>
          <a:prstGeom prst="borderCallout2">
            <a:avLst>
              <a:gd name="adj1" fmla="val 552"/>
              <a:gd name="adj2" fmla="val 46215"/>
              <a:gd name="adj3" fmla="val -49007"/>
              <a:gd name="adj4" fmla="val 49795"/>
              <a:gd name="adj5" fmla="val -93066"/>
              <a:gd name="adj6" fmla="val 4936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読込機能を使うことにより、経費の追加や削除などができます。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→操作手順は　</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P.44</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P.45</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9" name="角丸四角形 18"/>
          <p:cNvSpPr/>
          <p:nvPr/>
        </p:nvSpPr>
        <p:spPr>
          <a:xfrm>
            <a:off x="1217463" y="3718666"/>
            <a:ext cx="1635199" cy="25150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22" name="図 21" descr="画面の領域"/>
          <p:cNvPicPr>
            <a:picLocks noChangeAspect="1"/>
          </p:cNvPicPr>
          <p:nvPr/>
        </p:nvPicPr>
        <p:blipFill rotWithShape="1">
          <a:blip r:embed="rId2">
            <a:extLst>
              <a:ext uri="{28A0092B-C50C-407E-A947-70E740481C1C}">
                <a14:useLocalDpi xmlns:a14="http://schemas.microsoft.com/office/drawing/2010/main" val="0"/>
              </a:ext>
            </a:extLst>
          </a:blip>
          <a:srcRect l="430"/>
          <a:stretch>
            <a:fillRect/>
          </a:stretch>
        </p:blipFill>
        <p:spPr>
          <a:xfrm>
            <a:off x="4798952" y="3136280"/>
            <a:ext cx="4737906" cy="1707342"/>
          </a:xfrm>
          <a:prstGeom prst="rect">
            <a:avLst/>
          </a:prstGeom>
          <a:ln>
            <a:solidFill>
              <a:schemeClr val="tx1"/>
            </a:solidFill>
          </a:ln>
        </p:spPr>
      </p:pic>
      <p:sp>
        <p:nvSpPr>
          <p:cNvPr id="11" name="線吹き出し 2 (枠付き) 10"/>
          <p:cNvSpPr/>
          <p:nvPr/>
        </p:nvSpPr>
        <p:spPr>
          <a:xfrm>
            <a:off x="8059525" y="4042398"/>
            <a:ext cx="3072311" cy="665414"/>
          </a:xfrm>
          <a:prstGeom prst="borderCallout2">
            <a:avLst>
              <a:gd name="adj1" fmla="val 45525"/>
              <a:gd name="adj2" fmla="val 759"/>
              <a:gd name="adj3" fmla="val 43438"/>
              <a:gd name="adj4" fmla="val -10813"/>
              <a:gd name="adj5" fmla="val -24270"/>
              <a:gd name="adj6" fmla="val -5234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経費明細画面が開き、事前申請した内容を修正することができます。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修正した内容は経費精算画面に反映されます。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3" name="図 22"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38" y="5167895"/>
            <a:ext cx="4888585" cy="650961"/>
          </a:xfrm>
          <a:prstGeom prst="rect">
            <a:avLst/>
          </a:prstGeom>
          <a:ln>
            <a:solidFill>
              <a:schemeClr val="tx1"/>
            </a:solidFill>
          </a:ln>
        </p:spPr>
      </p:pic>
      <p:sp>
        <p:nvSpPr>
          <p:cNvPr id="25" name="角丸四角形 24"/>
          <p:cNvSpPr/>
          <p:nvPr/>
        </p:nvSpPr>
        <p:spPr>
          <a:xfrm>
            <a:off x="6686828" y="4508125"/>
            <a:ext cx="398310" cy="2641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7" name="線吹き出し 2 (枠付き) 26"/>
          <p:cNvSpPr/>
          <p:nvPr/>
        </p:nvSpPr>
        <p:spPr>
          <a:xfrm>
            <a:off x="8633140" y="5032084"/>
            <a:ext cx="2368247" cy="398292"/>
          </a:xfrm>
          <a:prstGeom prst="borderCallout2">
            <a:avLst>
              <a:gd name="adj1" fmla="val 99920"/>
              <a:gd name="adj2" fmla="val 50983"/>
              <a:gd name="adj3" fmla="val 134152"/>
              <a:gd name="adj4" fmla="val 50921"/>
              <a:gd name="adj5" fmla="val 152833"/>
              <a:gd name="adj6" fmla="val 268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例）金額を</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1000</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円から</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2000</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円に変更した場合、このように表示されます。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3068707"/>
            <a:ext cx="7886700" cy="360293"/>
          </a:xfrm>
          <a:prstGeom prst="rect">
            <a:avLst/>
          </a:prstGeom>
        </p:spPr>
        <p:txBody>
          <a:bodyPr anchor="ctr">
            <a:normAutofit fontScale="90000"/>
          </a:bodyPr>
          <a:lstStyle/>
          <a:p>
            <a:r>
              <a:rPr lang="ja-JP" altLang="en-US" sz="2800" b="1" dirty="0">
                <a:latin typeface="メイリオ" panose="020B0604030504040204" charset="-128"/>
                <a:ea typeface="メイリオ" panose="020B0604030504040204" charset="-128"/>
                <a:cs typeface="メイリオ" panose="020B0604030504040204" charset="-128"/>
              </a:rPr>
              <a:t>　５．経費精算（申請の流れ）　</a:t>
            </a:r>
            <a:endParaRPr lang="ja-JP"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経費精算の概要</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pPr marL="273050" lvl="1">
              <a:spcBef>
                <a:spcPts val="600"/>
              </a:spcBef>
              <a:buFont typeface="Wingdings" panose="05000000000000000000" pitchFamily="2" charset="2"/>
              <a:buChar char="l"/>
            </a:pPr>
            <a:r>
              <a:rPr lang="ja-JP" altLang="en-US" sz="2200" dirty="0">
                <a:latin typeface="メイリオ" panose="020B0604030504040204" charset="-128"/>
                <a:ea typeface="メイリオ" panose="020B0604030504040204" charset="-128"/>
                <a:cs typeface="メイリオ" panose="020B0604030504040204" charset="-128"/>
              </a:rPr>
              <a:t>タイムレポートから入力し承認された経費や、事前申請を行い承認された経費の一覧を確認、修正し、経費として承認申請を行います。経費精算画面から直接入力し申請することも可能です。</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r>
              <a:rPr lang="ja-JP" altLang="en-US" sz="2200" dirty="0">
                <a:latin typeface="メイリオ" panose="020B0604030504040204" charset="-128"/>
                <a:ea typeface="メイリオ" panose="020B0604030504040204" charset="-128"/>
                <a:cs typeface="メイリオ" panose="020B0604030504040204" charset="-128"/>
              </a:rPr>
              <a:t>ここでは以下の各手順について説明します。</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経費精算入力画面の見方について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経費の承認申請について</a:t>
            </a:r>
            <a:endParaRPr lang="en-US" altLang="ja-JP" sz="2200" dirty="0">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承認状況の確認について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申請内容の印刷について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marL="0" lvl="1" indent="0">
              <a:spcBef>
                <a:spcPts val="600"/>
              </a:spcBef>
              <a:buNone/>
            </a:pP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1"/>
          <a:stretch>
            <a:fillRect/>
          </a:stretch>
        </p:blipFill>
        <p:spPr>
          <a:xfrm>
            <a:off x="1069038" y="2000686"/>
            <a:ext cx="7550016" cy="3459611"/>
          </a:xfrm>
          <a:prstGeom prst="rect">
            <a:avLst/>
          </a:prstGeom>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経費精算画面</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経費精算</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タブをクリックすると表示されます。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この画面から、経費の登録や修正、承認申請を行います。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タイムレポート画面で入力した経費明細の修正や申請もできます。</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21" name="角丸四角形 20"/>
          <p:cNvSpPr/>
          <p:nvPr/>
        </p:nvSpPr>
        <p:spPr>
          <a:xfrm>
            <a:off x="4335418" y="2332316"/>
            <a:ext cx="463630" cy="23131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9" name="角丸四角形 8"/>
          <p:cNvSpPr/>
          <p:nvPr/>
        </p:nvSpPr>
        <p:spPr>
          <a:xfrm>
            <a:off x="4684216" y="4070351"/>
            <a:ext cx="164018" cy="14813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1" name="角丸四角形 10"/>
          <p:cNvSpPr/>
          <p:nvPr/>
        </p:nvSpPr>
        <p:spPr>
          <a:xfrm>
            <a:off x="4529926" y="4369380"/>
            <a:ext cx="164018" cy="14813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3" name="線吹き出し 2 (枠付き) 12"/>
          <p:cNvSpPr/>
          <p:nvPr/>
        </p:nvSpPr>
        <p:spPr>
          <a:xfrm>
            <a:off x="7992997" y="2649342"/>
            <a:ext cx="2924605" cy="592963"/>
          </a:xfrm>
          <a:prstGeom prst="borderCallout2">
            <a:avLst>
              <a:gd name="adj1" fmla="val 16437"/>
              <a:gd name="adj2" fmla="val -1727"/>
              <a:gd name="adj3" fmla="val 16651"/>
              <a:gd name="adj4" fmla="val -6973"/>
              <a:gd name="adj5" fmla="val 249553"/>
              <a:gd name="adj6" fmla="val -10709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領収書が必要な費目に表示されます。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クリックしますと領収書の画像などをアップロードすることができます。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4" name="線吹き出し 2 (枠付き) 13"/>
          <p:cNvSpPr/>
          <p:nvPr/>
        </p:nvSpPr>
        <p:spPr>
          <a:xfrm>
            <a:off x="5473949" y="4594705"/>
            <a:ext cx="1537666" cy="404046"/>
          </a:xfrm>
          <a:prstGeom prst="borderCallout2">
            <a:avLst>
              <a:gd name="adj1" fmla="val 16437"/>
              <a:gd name="adj2" fmla="val -1727"/>
              <a:gd name="adj3" fmla="val 16651"/>
              <a:gd name="adj4" fmla="val -6973"/>
              <a:gd name="adj5" fmla="val -27370"/>
              <a:gd name="adj6" fmla="val -5142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駅探料金検索を行うと表示されます。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507" y="3342048"/>
            <a:ext cx="3724275" cy="1480514"/>
          </a:xfrm>
          <a:prstGeom prst="rect">
            <a:avLst/>
          </a:prstGeom>
        </p:spPr>
      </p:pic>
      <p:cxnSp>
        <p:nvCxnSpPr>
          <p:cNvPr id="16" name="図形 119"/>
          <p:cNvCxnSpPr>
            <a:cxnSpLocks noChangeShapeType="1"/>
          </p:cNvCxnSpPr>
          <p:nvPr/>
        </p:nvCxnSpPr>
        <p:spPr bwMode="auto">
          <a:xfrm>
            <a:off x="8855467" y="3230586"/>
            <a:ext cx="3615" cy="250981"/>
          </a:xfrm>
          <a:prstGeom prst="straightConnector1">
            <a:avLst/>
          </a:prstGeom>
          <a:noFill/>
          <a:ln w="9525" algn="ctr">
            <a:solidFill>
              <a:srgbClr val="FF0000"/>
            </a:solidFill>
            <a:round/>
            <a:tailEnd type="arrow" w="lg" len="lg"/>
          </a:ln>
        </p:spPr>
      </p:cxnSp>
      <p:sp>
        <p:nvSpPr>
          <p:cNvPr id="22" name="角丸四角形 21"/>
          <p:cNvSpPr/>
          <p:nvPr/>
        </p:nvSpPr>
        <p:spPr>
          <a:xfrm>
            <a:off x="1224801" y="4650727"/>
            <a:ext cx="781306" cy="16159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1315543" y="4866457"/>
            <a:ext cx="1244753" cy="14631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36" name="線吹き出し 2 (枠付き) 35"/>
          <p:cNvSpPr/>
          <p:nvPr/>
        </p:nvSpPr>
        <p:spPr>
          <a:xfrm>
            <a:off x="1351262" y="5439225"/>
            <a:ext cx="6120114" cy="882377"/>
          </a:xfrm>
          <a:prstGeom prst="borderCallout2">
            <a:avLst>
              <a:gd name="adj1" fmla="val 51204"/>
              <a:gd name="adj2" fmla="val -101"/>
              <a:gd name="adj3" fmla="val 4804"/>
              <a:gd name="adj4" fmla="val -5815"/>
              <a:gd name="adj5" fmla="val -72300"/>
              <a:gd name="adj6" fmla="val -133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：経費入力画面を表示します。　　　　　　　　　</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　操作手順は</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P.28</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P.31</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：選択した経費明細の行を削除します。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：選択した経費明細を</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1</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つ上の行に移動します。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：選択した経費明細を</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1</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つ下の行に移動します。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：選択した経費明細を別の経費申請に移動します。</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　操作手順は</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P.44</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37" name="図 36"/>
          <p:cNvPicPr>
            <a:picLocks noChangeAspect="1"/>
          </p:cNvPicPr>
          <p:nvPr/>
        </p:nvPicPr>
        <p:blipFill>
          <a:blip r:embed="rId3"/>
          <a:stretch>
            <a:fillRect/>
          </a:stretch>
        </p:blipFill>
        <p:spPr>
          <a:xfrm>
            <a:off x="1430123" y="5625639"/>
            <a:ext cx="160020" cy="167640"/>
          </a:xfrm>
          <a:prstGeom prst="rect">
            <a:avLst/>
          </a:prstGeom>
        </p:spPr>
      </p:pic>
      <p:pic>
        <p:nvPicPr>
          <p:cNvPr id="38" name="図 37"/>
          <p:cNvPicPr>
            <a:picLocks noChangeAspect="1"/>
          </p:cNvPicPr>
          <p:nvPr/>
        </p:nvPicPr>
        <p:blipFill>
          <a:blip r:embed="rId4"/>
          <a:stretch>
            <a:fillRect/>
          </a:stretch>
        </p:blipFill>
        <p:spPr>
          <a:xfrm>
            <a:off x="1437743" y="5461560"/>
            <a:ext cx="144780" cy="167640"/>
          </a:xfrm>
          <a:prstGeom prst="rect">
            <a:avLst/>
          </a:prstGeom>
        </p:spPr>
      </p:pic>
      <p:pic>
        <p:nvPicPr>
          <p:cNvPr id="39" name="図 38"/>
          <p:cNvPicPr>
            <a:picLocks noChangeAspect="1"/>
          </p:cNvPicPr>
          <p:nvPr/>
        </p:nvPicPr>
        <p:blipFill>
          <a:blip r:embed="rId5"/>
          <a:stretch>
            <a:fillRect/>
          </a:stretch>
        </p:blipFill>
        <p:spPr>
          <a:xfrm>
            <a:off x="1430123" y="5770669"/>
            <a:ext cx="160020" cy="190500"/>
          </a:xfrm>
          <a:prstGeom prst="rect">
            <a:avLst/>
          </a:prstGeom>
        </p:spPr>
      </p:pic>
      <p:pic>
        <p:nvPicPr>
          <p:cNvPr id="40" name="図 39"/>
          <p:cNvPicPr>
            <a:picLocks noChangeAspect="1"/>
          </p:cNvPicPr>
          <p:nvPr/>
        </p:nvPicPr>
        <p:blipFill>
          <a:blip r:embed="rId6"/>
          <a:stretch>
            <a:fillRect/>
          </a:stretch>
        </p:blipFill>
        <p:spPr>
          <a:xfrm>
            <a:off x="1435838" y="5929102"/>
            <a:ext cx="167640" cy="152400"/>
          </a:xfrm>
          <a:prstGeom prst="rect">
            <a:avLst/>
          </a:prstGeom>
        </p:spPr>
      </p:pic>
      <p:pic>
        <p:nvPicPr>
          <p:cNvPr id="41" name="図 40"/>
          <p:cNvPicPr/>
          <p:nvPr/>
        </p:nvPicPr>
        <p:blipFill>
          <a:blip r:embed="rId7">
            <a:extLst>
              <a:ext uri="{28A0092B-C50C-407E-A947-70E740481C1C}">
                <a14:useLocalDpi xmlns:a14="http://schemas.microsoft.com/office/drawing/2010/main" val="0"/>
              </a:ext>
            </a:extLst>
          </a:blip>
          <a:stretch>
            <a:fillRect/>
          </a:stretch>
        </p:blipFill>
        <p:spPr>
          <a:xfrm>
            <a:off x="1427903" y="6102183"/>
            <a:ext cx="154621" cy="137753"/>
          </a:xfrm>
          <a:prstGeom prst="rect">
            <a:avLst/>
          </a:prstGeom>
        </p:spPr>
      </p:pic>
      <p:sp>
        <p:nvSpPr>
          <p:cNvPr id="44" name="線吹き出し 2 (枠付き) 43"/>
          <p:cNvSpPr/>
          <p:nvPr/>
        </p:nvSpPr>
        <p:spPr>
          <a:xfrm>
            <a:off x="3174551" y="4882182"/>
            <a:ext cx="2104325" cy="404046"/>
          </a:xfrm>
          <a:prstGeom prst="borderCallout2">
            <a:avLst>
              <a:gd name="adj1" fmla="val 16437"/>
              <a:gd name="adj2" fmla="val -1727"/>
              <a:gd name="adj3" fmla="val 16651"/>
              <a:gd name="adj4" fmla="val -6973"/>
              <a:gd name="adj5" fmla="val 14243"/>
              <a:gd name="adj6" fmla="val -2790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操作手順は</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P.45</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P.46</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5" name="角丸四角形 24"/>
          <p:cNvSpPr/>
          <p:nvPr/>
        </p:nvSpPr>
        <p:spPr>
          <a:xfrm>
            <a:off x="7920303" y="5185906"/>
            <a:ext cx="454122" cy="17362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7" name="線吹き出し 2 (枠付き) 26"/>
          <p:cNvSpPr/>
          <p:nvPr/>
        </p:nvSpPr>
        <p:spPr>
          <a:xfrm>
            <a:off x="8993116" y="5288026"/>
            <a:ext cx="2037666" cy="710972"/>
          </a:xfrm>
          <a:prstGeom prst="borderCallout2">
            <a:avLst>
              <a:gd name="adj1" fmla="val 49495"/>
              <a:gd name="adj2" fmla="val 535"/>
              <a:gd name="adj3" fmla="val 46398"/>
              <a:gd name="adj4" fmla="val -6573"/>
              <a:gd name="adj5" fmla="val -1983"/>
              <a:gd name="adj6" fmla="val -31612"/>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承認申請</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をクリックすると申請ができます。</a:t>
            </a:r>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→操作手順は　</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P.47</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49</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をご参照ください。</a:t>
            </a:r>
            <a:endParaRPr lang="ja-JP" altLang="en-US"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p:cNvSpPr/>
          <p:nvPr/>
        </p:nvSpPr>
        <p:spPr>
          <a:xfrm>
            <a:off x="1051724" y="4675591"/>
            <a:ext cx="8380007" cy="1631216"/>
          </a:xfrm>
          <a:prstGeom prst="roundRect">
            <a:avLst>
              <a:gd name="adj" fmla="val 122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複数の経費明細をまとめて申請することができるため、</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ひとつの申請に対して複数の明細が含まれる場合があります。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　そのため、移動することが可能となっています。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p:txBody>
      </p:sp>
      <p:pic>
        <p:nvPicPr>
          <p:cNvPr id="14" name="図 13"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8642" y="2372900"/>
            <a:ext cx="2487265" cy="1220883"/>
          </a:xfrm>
          <a:prstGeom prst="rect">
            <a:avLst/>
          </a:prstGeom>
          <a:ln>
            <a:solidFill>
              <a:schemeClr val="tx1"/>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経費の移動</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経費明細一覧画面にある経費明細を、すでに作成された、別の経費申請に移動することができます。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移動ボタンをクリックすると明細の移動先画面が表示されます。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sz="2200" dirty="0"/>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666" y="2372900"/>
            <a:ext cx="5764066" cy="2054783"/>
          </a:xfrm>
          <a:prstGeom prst="rect">
            <a:avLst/>
          </a:prstGeom>
          <a:ln>
            <a:solidFill>
              <a:schemeClr val="tx1"/>
            </a:solidFill>
          </a:ln>
        </p:spPr>
      </p:pic>
      <p:sp>
        <p:nvSpPr>
          <p:cNvPr id="16" name="角丸四角形 15"/>
          <p:cNvSpPr/>
          <p:nvPr/>
        </p:nvSpPr>
        <p:spPr>
          <a:xfrm>
            <a:off x="1792336" y="3057933"/>
            <a:ext cx="215611" cy="20420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7" name="図形 119"/>
          <p:cNvCxnSpPr>
            <a:cxnSpLocks noChangeShapeType="1"/>
          </p:cNvCxnSpPr>
          <p:nvPr/>
        </p:nvCxnSpPr>
        <p:spPr bwMode="auto">
          <a:xfrm>
            <a:off x="2007946" y="3159168"/>
            <a:ext cx="1659720" cy="866"/>
          </a:xfrm>
          <a:prstGeom prst="straightConnector1">
            <a:avLst/>
          </a:prstGeom>
          <a:noFill/>
          <a:ln w="9525" algn="ctr">
            <a:solidFill>
              <a:srgbClr val="FF0000"/>
            </a:solidFill>
            <a:round/>
            <a:tailEnd type="arrow" w="lg" len="lg"/>
          </a:ln>
        </p:spPr>
      </p:cxnSp>
      <p:sp>
        <p:nvSpPr>
          <p:cNvPr id="20" name="線吹き出し 2 (枠付き) 19"/>
          <p:cNvSpPr/>
          <p:nvPr/>
        </p:nvSpPr>
        <p:spPr>
          <a:xfrm>
            <a:off x="4732900" y="1980132"/>
            <a:ext cx="3596472" cy="255106"/>
          </a:xfrm>
          <a:prstGeom prst="borderCallout2">
            <a:avLst>
              <a:gd name="adj1" fmla="val 46804"/>
              <a:gd name="adj2" fmla="val -1448"/>
              <a:gd name="adj3" fmla="val 45630"/>
              <a:gd name="adj4" fmla="val -15296"/>
              <a:gd name="adj5" fmla="val 368929"/>
              <a:gd name="adj6" fmla="val -1860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移動先は未申請か却下または取り消した申請に限ります。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3" name="正方形/長方形 12"/>
          <p:cNvSpPr/>
          <p:nvPr/>
        </p:nvSpPr>
        <p:spPr>
          <a:xfrm>
            <a:off x="5439640" y="4786828"/>
            <a:ext cx="1357244" cy="1413738"/>
          </a:xfrm>
          <a:prstGeom prst="rect">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pPr algn="ctr"/>
            <a:r>
              <a:rPr lang="ja-JP" altLang="en-US" sz="1000" dirty="0">
                <a:solidFill>
                  <a:schemeClr val="accent2">
                    <a:lumMod val="50000"/>
                  </a:schemeClr>
                </a:solidFill>
                <a:latin typeface="Meiryo UI" panose="020B0604030504040204" pitchFamily="50" charset="-128"/>
                <a:ea typeface="Meiryo UI" panose="020B0604030504040204" pitchFamily="50" charset="-128"/>
              </a:rPr>
              <a:t>経費申請</a:t>
            </a:r>
            <a:endParaRPr lang="en-US" altLang="ja-JP" sz="1000" dirty="0">
              <a:solidFill>
                <a:schemeClr val="accent2">
                  <a:lumMod val="50000"/>
                </a:schemeClr>
              </a:solidFill>
              <a:latin typeface="Meiryo UI" panose="020B0604030504040204" pitchFamily="50" charset="-128"/>
              <a:ea typeface="Meiryo UI" panose="020B0604030504040204" pitchFamily="50" charset="-128"/>
            </a:endParaRPr>
          </a:p>
          <a:p>
            <a:pPr algn="ctr"/>
            <a:r>
              <a:rPr lang="en-US" altLang="ja-JP" sz="1000" dirty="0">
                <a:solidFill>
                  <a:schemeClr val="accent2">
                    <a:lumMod val="50000"/>
                  </a:schemeClr>
                </a:solidFill>
                <a:latin typeface="Meiryo UI" panose="020B0604030504040204" pitchFamily="50" charset="-128"/>
                <a:ea typeface="Meiryo UI" panose="020B0604030504040204" pitchFamily="50" charset="-128"/>
              </a:rPr>
              <a:t>(</a:t>
            </a:r>
            <a:r>
              <a:rPr lang="ja-JP" altLang="en-US" sz="1000" dirty="0">
                <a:solidFill>
                  <a:schemeClr val="accent2">
                    <a:lumMod val="50000"/>
                  </a:schemeClr>
                </a:solidFill>
                <a:latin typeface="Meiryo UI" panose="020B0604030504040204" pitchFamily="50" charset="-128"/>
                <a:ea typeface="Meiryo UI" panose="020B0604030504040204" pitchFamily="50" charset="-128"/>
              </a:rPr>
              <a:t>申請番号</a:t>
            </a:r>
            <a:r>
              <a:rPr lang="en-US" altLang="ja-JP" sz="1000" dirty="0">
                <a:solidFill>
                  <a:schemeClr val="accent2">
                    <a:lumMod val="50000"/>
                  </a:schemeClr>
                </a:solidFill>
                <a:latin typeface="Meiryo UI" panose="020B0604030504040204" pitchFamily="50" charset="-128"/>
                <a:ea typeface="Meiryo UI" panose="020B0604030504040204" pitchFamily="50" charset="-128"/>
              </a:rPr>
              <a:t>00001)</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a:p>
            <a:pPr algn="ct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5571446" y="5231996"/>
            <a:ext cx="1111138" cy="237988"/>
          </a:xfrm>
          <a:prstGeom prst="rect">
            <a:avLst/>
          </a:prstGeom>
          <a:solidFill>
            <a:schemeClr val="accent2">
              <a:lumMod val="40000"/>
              <a:lumOff val="6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ja-JP" altLang="en-US" sz="1000" dirty="0">
                <a:solidFill>
                  <a:schemeClr val="accent2">
                    <a:lumMod val="50000"/>
                  </a:schemeClr>
                </a:solidFill>
                <a:latin typeface="Meiryo UI" panose="020B0604030504040204" pitchFamily="50" charset="-128"/>
                <a:ea typeface="Meiryo UI" panose="020B0604030504040204" pitchFamily="50" charset="-128"/>
              </a:rPr>
              <a:t>経費明細</a:t>
            </a:r>
            <a:r>
              <a:rPr lang="en-US" altLang="ja-JP" sz="1000" dirty="0">
                <a:solidFill>
                  <a:schemeClr val="accent2">
                    <a:lumMod val="50000"/>
                  </a:schemeClr>
                </a:solidFill>
                <a:latin typeface="Meiryo UI" panose="020B0604030504040204" pitchFamily="50" charset="-128"/>
                <a:ea typeface="Meiryo UI" panose="020B0604030504040204" pitchFamily="50" charset="-128"/>
              </a:rPr>
              <a:t>A</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5562693" y="5557069"/>
            <a:ext cx="1111138" cy="237988"/>
          </a:xfrm>
          <a:prstGeom prst="rect">
            <a:avLst/>
          </a:prstGeom>
          <a:solidFill>
            <a:schemeClr val="accent2">
              <a:lumMod val="40000"/>
              <a:lumOff val="6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ja-JP" altLang="en-US" sz="1000" dirty="0">
                <a:solidFill>
                  <a:schemeClr val="accent2">
                    <a:lumMod val="50000"/>
                  </a:schemeClr>
                </a:solidFill>
                <a:latin typeface="Meiryo UI" panose="020B0604030504040204" pitchFamily="50" charset="-128"/>
                <a:ea typeface="Meiryo UI" panose="020B0604030504040204" pitchFamily="50" charset="-128"/>
              </a:rPr>
              <a:t>経費明細</a:t>
            </a:r>
            <a:r>
              <a:rPr lang="en-US" altLang="ja-JP" sz="1000" dirty="0">
                <a:solidFill>
                  <a:schemeClr val="accent2">
                    <a:lumMod val="50000"/>
                  </a:schemeClr>
                </a:solidFill>
                <a:latin typeface="Meiryo UI" panose="020B0604030504040204" pitchFamily="50" charset="-128"/>
                <a:ea typeface="Meiryo UI" panose="020B0604030504040204" pitchFamily="50" charset="-128"/>
              </a:rPr>
              <a:t>B</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5562693" y="5862751"/>
            <a:ext cx="1111138" cy="237988"/>
          </a:xfrm>
          <a:prstGeom prst="rect">
            <a:avLst/>
          </a:prstGeom>
          <a:solidFill>
            <a:srgbClr val="FFC000"/>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ja-JP" altLang="en-US" sz="1000" dirty="0">
                <a:solidFill>
                  <a:schemeClr val="accent2">
                    <a:lumMod val="50000"/>
                  </a:schemeClr>
                </a:solidFill>
                <a:latin typeface="Meiryo UI" panose="020B0604030504040204" pitchFamily="50" charset="-128"/>
                <a:ea typeface="Meiryo UI" panose="020B0604030504040204" pitchFamily="50" charset="-128"/>
              </a:rPr>
              <a:t>経費明細</a:t>
            </a:r>
            <a:r>
              <a:rPr lang="en-US" altLang="ja-JP" sz="1000" dirty="0">
                <a:solidFill>
                  <a:srgbClr val="FF0000"/>
                </a:solidFill>
                <a:latin typeface="Meiryo UI" panose="020B0604030504040204" pitchFamily="50" charset="-128"/>
                <a:ea typeface="Meiryo UI" panose="020B0604030504040204" pitchFamily="50" charset="-128"/>
              </a:rPr>
              <a:t>C</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7604700" y="4786829"/>
            <a:ext cx="1357244" cy="1413737"/>
          </a:xfrm>
          <a:prstGeom prst="rect">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pPr algn="ctr"/>
            <a:r>
              <a:rPr lang="ja-JP" altLang="en-US" sz="1000" dirty="0">
                <a:solidFill>
                  <a:schemeClr val="accent2">
                    <a:lumMod val="50000"/>
                  </a:schemeClr>
                </a:solidFill>
                <a:latin typeface="Meiryo UI" panose="020B0604030504040204" pitchFamily="50" charset="-128"/>
                <a:ea typeface="Meiryo UI" panose="020B0604030504040204" pitchFamily="50" charset="-128"/>
              </a:rPr>
              <a:t>経費申請</a:t>
            </a:r>
            <a:endParaRPr lang="en-US" altLang="ja-JP" sz="1000" dirty="0">
              <a:solidFill>
                <a:schemeClr val="accent2">
                  <a:lumMod val="50000"/>
                </a:schemeClr>
              </a:solidFill>
              <a:latin typeface="Meiryo UI" panose="020B0604030504040204" pitchFamily="50" charset="-128"/>
              <a:ea typeface="Meiryo UI" panose="020B0604030504040204" pitchFamily="50" charset="-128"/>
            </a:endParaRPr>
          </a:p>
          <a:p>
            <a:pPr algn="ctr"/>
            <a:r>
              <a:rPr lang="en-US" altLang="ja-JP" sz="1000" dirty="0">
                <a:solidFill>
                  <a:schemeClr val="accent2">
                    <a:lumMod val="50000"/>
                  </a:schemeClr>
                </a:solidFill>
                <a:latin typeface="Meiryo UI" panose="020B0604030504040204" pitchFamily="50" charset="-128"/>
                <a:ea typeface="Meiryo UI" panose="020B0604030504040204" pitchFamily="50" charset="-128"/>
              </a:rPr>
              <a:t>(</a:t>
            </a:r>
            <a:r>
              <a:rPr lang="ja-JP" altLang="en-US" sz="1000" dirty="0">
                <a:solidFill>
                  <a:schemeClr val="accent2">
                    <a:lumMod val="50000"/>
                  </a:schemeClr>
                </a:solidFill>
                <a:latin typeface="Meiryo UI" panose="020B0604030504040204" pitchFamily="50" charset="-128"/>
                <a:ea typeface="Meiryo UI" panose="020B0604030504040204" pitchFamily="50" charset="-128"/>
              </a:rPr>
              <a:t>申請番号</a:t>
            </a:r>
            <a:r>
              <a:rPr lang="en-US" altLang="ja-JP" sz="1000" dirty="0">
                <a:solidFill>
                  <a:schemeClr val="accent2">
                    <a:lumMod val="50000"/>
                  </a:schemeClr>
                </a:solidFill>
                <a:latin typeface="Meiryo UI" panose="020B0604030504040204" pitchFamily="50" charset="-128"/>
                <a:ea typeface="Meiryo UI" panose="020B0604030504040204" pitchFamily="50" charset="-128"/>
              </a:rPr>
              <a:t>00002)</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a:p>
            <a:pPr algn="ct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7736506" y="5231996"/>
            <a:ext cx="1111138" cy="237988"/>
          </a:xfrm>
          <a:prstGeom prst="rect">
            <a:avLst/>
          </a:prstGeom>
          <a:solidFill>
            <a:schemeClr val="accent2">
              <a:lumMod val="40000"/>
              <a:lumOff val="6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ja-JP" altLang="en-US" sz="1000" dirty="0">
                <a:solidFill>
                  <a:schemeClr val="accent2">
                    <a:lumMod val="50000"/>
                  </a:schemeClr>
                </a:solidFill>
                <a:latin typeface="Meiryo UI" panose="020B0604030504040204" pitchFamily="50" charset="-128"/>
                <a:ea typeface="Meiryo UI" panose="020B0604030504040204" pitchFamily="50" charset="-128"/>
              </a:rPr>
              <a:t>経費明細</a:t>
            </a:r>
            <a:r>
              <a:rPr lang="en-US" altLang="ja-JP" sz="1000" dirty="0">
                <a:solidFill>
                  <a:schemeClr val="accent2">
                    <a:lumMod val="50000"/>
                  </a:schemeClr>
                </a:solidFill>
                <a:latin typeface="Meiryo UI" panose="020B0604030504040204" pitchFamily="50" charset="-128"/>
                <a:ea typeface="Meiryo UI" panose="020B0604030504040204" pitchFamily="50" charset="-128"/>
              </a:rPr>
              <a:t>D</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727753" y="5557069"/>
            <a:ext cx="1111138" cy="237988"/>
          </a:xfrm>
          <a:prstGeom prst="rect">
            <a:avLst/>
          </a:prstGeom>
          <a:solidFill>
            <a:schemeClr val="accent2">
              <a:lumMod val="40000"/>
              <a:lumOff val="6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ja-JP" altLang="en-US" sz="1000" dirty="0">
                <a:solidFill>
                  <a:schemeClr val="accent2">
                    <a:lumMod val="50000"/>
                  </a:schemeClr>
                </a:solidFill>
                <a:latin typeface="Meiryo UI" panose="020B0604030504040204" pitchFamily="50" charset="-128"/>
                <a:ea typeface="Meiryo UI" panose="020B0604030504040204" pitchFamily="50" charset="-128"/>
              </a:rPr>
              <a:t>経費明細</a:t>
            </a:r>
            <a:r>
              <a:rPr lang="en-US" altLang="ja-JP" sz="1000" dirty="0">
                <a:solidFill>
                  <a:schemeClr val="accent2">
                    <a:lumMod val="50000"/>
                  </a:schemeClr>
                </a:solidFill>
                <a:latin typeface="Meiryo UI" panose="020B0604030504040204" pitchFamily="50" charset="-128"/>
                <a:ea typeface="Meiryo UI" panose="020B0604030504040204" pitchFamily="50" charset="-128"/>
              </a:rPr>
              <a:t>E</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24" name="正方形/長方形 23"/>
          <p:cNvSpPr/>
          <p:nvPr/>
        </p:nvSpPr>
        <p:spPr>
          <a:xfrm>
            <a:off x="7727753" y="5852591"/>
            <a:ext cx="1111138" cy="237988"/>
          </a:xfrm>
          <a:prstGeom prst="rect">
            <a:avLst/>
          </a:prstGeom>
          <a:solidFill>
            <a:srgbClr val="FFC000"/>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ja-JP" altLang="en-US" sz="1000" dirty="0">
                <a:solidFill>
                  <a:schemeClr val="accent2">
                    <a:lumMod val="50000"/>
                  </a:schemeClr>
                </a:solidFill>
                <a:latin typeface="Meiryo UI" panose="020B0604030504040204" pitchFamily="50" charset="-128"/>
                <a:ea typeface="Meiryo UI" panose="020B0604030504040204" pitchFamily="50" charset="-128"/>
              </a:rPr>
              <a:t>経費明細</a:t>
            </a:r>
            <a:r>
              <a:rPr lang="en-US" altLang="ja-JP" sz="1000" dirty="0">
                <a:solidFill>
                  <a:srgbClr val="FF0000"/>
                </a:solidFill>
                <a:latin typeface="Meiryo UI" panose="020B0604030504040204" pitchFamily="50" charset="-128"/>
                <a:ea typeface="Meiryo UI" panose="020B0604030504040204" pitchFamily="50" charset="-128"/>
              </a:rPr>
              <a:t>C</a:t>
            </a:r>
            <a:endParaRPr lang="ja-JP" altLang="en-US" sz="1000" dirty="0">
              <a:solidFill>
                <a:srgbClr val="FF0000"/>
              </a:solidFill>
              <a:latin typeface="Meiryo UI" panose="020B0604030504040204" pitchFamily="50" charset="-128"/>
              <a:ea typeface="Meiryo UI" panose="020B0604030504040204" pitchFamily="50" charset="-128"/>
            </a:endParaRPr>
          </a:p>
        </p:txBody>
      </p:sp>
      <p:cxnSp>
        <p:nvCxnSpPr>
          <p:cNvPr id="25" name="図形 119"/>
          <p:cNvCxnSpPr>
            <a:cxnSpLocks noChangeShapeType="1"/>
            <a:stCxn id="19" idx="3"/>
            <a:endCxn id="24" idx="1"/>
          </p:cNvCxnSpPr>
          <p:nvPr/>
        </p:nvCxnSpPr>
        <p:spPr bwMode="auto">
          <a:xfrm flipV="1">
            <a:off x="6673831" y="5971585"/>
            <a:ext cx="1053922" cy="10160"/>
          </a:xfrm>
          <a:prstGeom prst="straightConnector1">
            <a:avLst/>
          </a:prstGeom>
          <a:noFill/>
          <a:ln w="9525" algn="ctr">
            <a:solidFill>
              <a:srgbClr val="FF0000"/>
            </a:solidFill>
            <a:round/>
            <a:tailEnd type="arrow" w="lg" len="lg"/>
          </a:ln>
        </p:spPr>
      </p:cxnSp>
      <p:sp>
        <p:nvSpPr>
          <p:cNvPr id="29" name="角丸四角形 28"/>
          <p:cNvSpPr/>
          <p:nvPr/>
        </p:nvSpPr>
        <p:spPr>
          <a:xfrm>
            <a:off x="5090780" y="4786829"/>
            <a:ext cx="405477" cy="246221"/>
          </a:xfrm>
          <a:prstGeom prst="roundRect">
            <a:avLst>
              <a:gd name="adj" fmla="val 1221"/>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charset="-128"/>
              </a:rPr>
              <a:t>例）</a:t>
            </a:r>
            <a:endParaRPr lang="en-US" altLang="ja-JP" sz="1000" dirty="0">
              <a:solidFill>
                <a:schemeClr val="tx1"/>
              </a:solidFill>
              <a:latin typeface="Meiryo UI" panose="020B0604030504040204" pitchFamily="50" charset="-128"/>
              <a:ea typeface="Meiryo UI" panose="020B0604030504040204" pitchFamily="50" charset="-128"/>
              <a:cs typeface="メイリオ" panose="020B0604030504040204"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3967" y="1740334"/>
            <a:ext cx="2487265" cy="1220883"/>
          </a:xfrm>
          <a:prstGeom prst="rect">
            <a:avLst/>
          </a:prstGeom>
          <a:ln>
            <a:solidFill>
              <a:schemeClr val="tx1"/>
            </a:solidFill>
          </a:ln>
        </p:spPr>
      </p:pic>
      <p:sp>
        <p:nvSpPr>
          <p:cNvPr id="9" name="スライド番号プレースホルダー 8"/>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経費のカード明細読込</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履歴から読込</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カード明細読込</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 </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履歴から読込</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 </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領収書読込</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をクリックすると、それぞれの読込画面が表示されます。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604" y="1669088"/>
            <a:ext cx="5740119" cy="2904146"/>
          </a:xfrm>
          <a:prstGeom prst="rect">
            <a:avLst/>
          </a:prstGeom>
          <a:ln>
            <a:solidFill>
              <a:schemeClr val="accent1"/>
            </a:solidFill>
          </a:ln>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45" y="3325961"/>
            <a:ext cx="6234545" cy="2368017"/>
          </a:xfrm>
          <a:prstGeom prst="rect">
            <a:avLst/>
          </a:prstGeom>
          <a:ln>
            <a:solidFill>
              <a:schemeClr val="accent1"/>
            </a:solidFill>
          </a:ln>
        </p:spPr>
      </p:pic>
      <p:sp>
        <p:nvSpPr>
          <p:cNvPr id="11" name="角丸四角形 10"/>
          <p:cNvSpPr/>
          <p:nvPr/>
        </p:nvSpPr>
        <p:spPr>
          <a:xfrm>
            <a:off x="1932976" y="2613471"/>
            <a:ext cx="786034"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3" name="図形 119"/>
          <p:cNvCxnSpPr>
            <a:cxnSpLocks noChangeShapeType="1"/>
          </p:cNvCxnSpPr>
          <p:nvPr/>
        </p:nvCxnSpPr>
        <p:spPr bwMode="auto">
          <a:xfrm flipV="1">
            <a:off x="2325993" y="1807038"/>
            <a:ext cx="3085611" cy="801205"/>
          </a:xfrm>
          <a:prstGeom prst="straightConnector1">
            <a:avLst/>
          </a:prstGeom>
          <a:noFill/>
          <a:ln w="9525" algn="ctr">
            <a:solidFill>
              <a:srgbClr val="FF0000"/>
            </a:solidFill>
            <a:round/>
            <a:tailEnd type="arrow" w="lg" len="lg"/>
          </a:ln>
        </p:spPr>
      </p:cxnSp>
      <p:sp>
        <p:nvSpPr>
          <p:cNvPr id="14" name="角丸四角形 13"/>
          <p:cNvSpPr/>
          <p:nvPr/>
        </p:nvSpPr>
        <p:spPr>
          <a:xfrm>
            <a:off x="1074725" y="2625249"/>
            <a:ext cx="887489"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14" idx="2"/>
          </p:cNvCxnSpPr>
          <p:nvPr/>
        </p:nvCxnSpPr>
        <p:spPr bwMode="auto">
          <a:xfrm>
            <a:off x="1518469" y="2905293"/>
            <a:ext cx="8924" cy="479248"/>
          </a:xfrm>
          <a:prstGeom prst="straightConnector1">
            <a:avLst/>
          </a:prstGeom>
          <a:noFill/>
          <a:ln w="9525" algn="ctr">
            <a:solidFill>
              <a:srgbClr val="FF0000"/>
            </a:solidFill>
            <a:round/>
            <a:tailEnd type="arrow" w="lg" len="lg"/>
          </a:ln>
        </p:spPr>
      </p:cxnSp>
      <p:sp>
        <p:nvSpPr>
          <p:cNvPr id="16" name="角丸四角形 15"/>
          <p:cNvSpPr/>
          <p:nvPr/>
        </p:nvSpPr>
        <p:spPr>
          <a:xfrm>
            <a:off x="5448341" y="1938555"/>
            <a:ext cx="4689810" cy="266663"/>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7" name="線吹き出し 2 (枠付き) 16"/>
          <p:cNvSpPr/>
          <p:nvPr/>
        </p:nvSpPr>
        <p:spPr>
          <a:xfrm>
            <a:off x="8614152" y="2290472"/>
            <a:ext cx="2379651" cy="484022"/>
          </a:xfrm>
          <a:prstGeom prst="borderCallout2">
            <a:avLst>
              <a:gd name="adj1" fmla="val 20593"/>
              <a:gd name="adj2" fmla="val 613"/>
              <a:gd name="adj3" fmla="val 1235"/>
              <a:gd name="adj4" fmla="val -8343"/>
              <a:gd name="adj5" fmla="val -15200"/>
              <a:gd name="adj6" fmla="val -1276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条件を指定して履歴を検索することができます。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8" name="角丸四角形 17"/>
          <p:cNvSpPr/>
          <p:nvPr/>
        </p:nvSpPr>
        <p:spPr>
          <a:xfrm>
            <a:off x="1115170" y="3555129"/>
            <a:ext cx="1651729" cy="22764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9" name="線吹き出し 2 (枠付き) 18"/>
          <p:cNvSpPr/>
          <p:nvPr/>
        </p:nvSpPr>
        <p:spPr>
          <a:xfrm>
            <a:off x="3419245" y="3384541"/>
            <a:ext cx="2379651" cy="484022"/>
          </a:xfrm>
          <a:prstGeom prst="borderCallout2">
            <a:avLst>
              <a:gd name="adj1" fmla="val 52079"/>
              <a:gd name="adj2" fmla="val 31"/>
              <a:gd name="adj3" fmla="val 49896"/>
              <a:gd name="adj4" fmla="val -7179"/>
              <a:gd name="adj5" fmla="val 49562"/>
              <a:gd name="adj6" fmla="val -2654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支払日の条件を指定してカード明細データを検索することができます。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1" name="角丸四角形 20"/>
          <p:cNvSpPr/>
          <p:nvPr/>
        </p:nvSpPr>
        <p:spPr>
          <a:xfrm>
            <a:off x="3677917" y="5398450"/>
            <a:ext cx="486512" cy="19384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4" name="角丸四角形 23"/>
          <p:cNvSpPr/>
          <p:nvPr/>
        </p:nvSpPr>
        <p:spPr>
          <a:xfrm>
            <a:off x="1094057" y="4957132"/>
            <a:ext cx="2583860" cy="707886"/>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一度読み込んだカード明細を再度読み込むことはできません。再度読み込みを行う場合は、読み込んだ経費明細を削除してください。</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2702813" y="2612291"/>
            <a:ext cx="786034"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5" name="線吹き出し 2 (枠付き) 24"/>
          <p:cNvSpPr/>
          <p:nvPr/>
        </p:nvSpPr>
        <p:spPr>
          <a:xfrm>
            <a:off x="2417937" y="3027921"/>
            <a:ext cx="1865592" cy="231727"/>
          </a:xfrm>
          <a:prstGeom prst="borderCallout2">
            <a:avLst>
              <a:gd name="adj1" fmla="val -2615"/>
              <a:gd name="adj2" fmla="val 47762"/>
              <a:gd name="adj3" fmla="val -20030"/>
              <a:gd name="adj4" fmla="val 44973"/>
              <a:gd name="adj5" fmla="val -72870"/>
              <a:gd name="adj6" fmla="val 3506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次のページをご参照ください。</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6" name="図 25"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341" y="4708825"/>
            <a:ext cx="4289382" cy="1345842"/>
          </a:xfrm>
          <a:prstGeom prst="rect">
            <a:avLst/>
          </a:prstGeom>
          <a:ln>
            <a:solidFill>
              <a:schemeClr val="tx1"/>
            </a:solidFill>
          </a:ln>
        </p:spPr>
      </p:pic>
      <p:sp>
        <p:nvSpPr>
          <p:cNvPr id="29" name="角丸四角形 28"/>
          <p:cNvSpPr/>
          <p:nvPr/>
        </p:nvSpPr>
        <p:spPr>
          <a:xfrm>
            <a:off x="1053967" y="5931556"/>
            <a:ext cx="5808374" cy="246221"/>
          </a:xfrm>
          <a:prstGeom prst="roundRect">
            <a:avLst>
              <a:gd name="adj" fmla="val 1221"/>
            </a:avLst>
          </a:prstGeom>
          <a:solidFill>
            <a:srgbClr val="FFFF0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en-US" altLang="ja-JP" sz="1000" b="1" dirty="0">
                <a:solidFill>
                  <a:schemeClr val="tx1"/>
                </a:solidFill>
                <a:latin typeface="メイリオ" panose="020B0604030504040204" charset="-128"/>
                <a:ea typeface="メイリオ" panose="020B0604030504040204" charset="-128"/>
              </a:rPr>
              <a:t>※</a:t>
            </a:r>
            <a:r>
              <a:rPr lang="ja-JP" altLang="en-US" sz="1000" b="1" dirty="0">
                <a:solidFill>
                  <a:schemeClr val="tx1"/>
                </a:solidFill>
                <a:latin typeface="メイリオ" panose="020B0604030504040204" charset="-128"/>
                <a:ea typeface="メイリオ" panose="020B0604030504040204" charset="-128"/>
              </a:rPr>
              <a:t>カード明細読込機能は、</a:t>
            </a:r>
            <a:r>
              <a:rPr lang="en-US" altLang="ja-JP" sz="1000" b="1" dirty="0">
                <a:solidFill>
                  <a:schemeClr val="tx1"/>
                </a:solidFill>
                <a:latin typeface="メイリオ" panose="020B0604030504040204" charset="-128"/>
                <a:ea typeface="メイリオ" panose="020B0604030504040204" charset="-128"/>
              </a:rPr>
              <a:t>SMCC</a:t>
            </a:r>
            <a:r>
              <a:rPr lang="ja-JP" altLang="en-US" sz="1000" b="1" dirty="0">
                <a:solidFill>
                  <a:schemeClr val="tx1"/>
                </a:solidFill>
                <a:latin typeface="メイリオ" panose="020B0604030504040204" charset="-128"/>
                <a:ea typeface="メイリオ" panose="020B0604030504040204" charset="-128"/>
              </a:rPr>
              <a:t>カード連携のご契約がある場合にお使いいただけます。</a:t>
            </a:r>
            <a:r>
              <a:rPr lang="en-US" altLang="ja-JP" sz="1000" b="1" dirty="0">
                <a:solidFill>
                  <a:schemeClr val="tx1"/>
                </a:solidFill>
                <a:latin typeface="メイリオ" panose="020B0604030504040204" charset="-128"/>
                <a:ea typeface="メイリオ" panose="020B0604030504040204" charset="-128"/>
              </a:rPr>
              <a:t>※</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10" name="カギ線コネクタ 9"/>
          <p:cNvCxnSpPr>
            <a:stCxn id="21" idx="3"/>
            <a:endCxn id="26" idx="1"/>
          </p:cNvCxnSpPr>
          <p:nvPr/>
        </p:nvCxnSpPr>
        <p:spPr>
          <a:xfrm flipV="1">
            <a:off x="4164429" y="5381746"/>
            <a:ext cx="2697912" cy="113629"/>
          </a:xfrm>
          <a:prstGeom prst="bentConnector3">
            <a:avLst>
              <a:gd name="adj1" fmla="val 348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4285" y="2368964"/>
            <a:ext cx="2392887" cy="1310754"/>
          </a:xfrm>
          <a:prstGeom prst="rect">
            <a:avLst/>
          </a:prstGeom>
          <a:ln>
            <a:solidFill>
              <a:schemeClr val="tx1"/>
            </a:solidFill>
          </a:ln>
        </p:spPr>
      </p:pic>
      <p:sp>
        <p:nvSpPr>
          <p:cNvPr id="9" name="スライド番号プレースホルダー 8"/>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経費の領収書読込</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4" name="コンテンツ プレースホルダー 3"/>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 </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領収書読込</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をクリックすると、あらかじめ登録した領収書を読み込む画面が表示されます。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ja-JP" altLang="en-US" dirty="0">
                <a:latin typeface="メイリオ" panose="020B0604030504040204" charset="-128"/>
                <a:ea typeface="メイリオ" panose="020B0604030504040204" charset="-128"/>
                <a:cs typeface="メイリオ" panose="020B0604030504040204" charset="-128"/>
              </a:rPr>
              <a:t>　</a:t>
            </a:r>
            <a:r>
              <a:rPr lang="en-US" altLang="ja-JP" sz="1400" dirty="0">
                <a:solidFill>
                  <a:srgbClr val="FF0000"/>
                </a:solidFill>
                <a:latin typeface="メイリオ" panose="020B0604030504040204" charset="-128"/>
                <a:ea typeface="メイリオ" panose="020B0604030504040204" charset="-128"/>
                <a:cs typeface="メイリオ" panose="020B0604030504040204" charset="-128"/>
              </a:rPr>
              <a:t>※</a:t>
            </a:r>
            <a:r>
              <a:rPr lang="ja-JP" altLang="en-US" sz="1400" dirty="0">
                <a:solidFill>
                  <a:srgbClr val="FF0000"/>
                </a:solidFill>
                <a:latin typeface="メイリオ" panose="020B0604030504040204" charset="-128"/>
                <a:ea typeface="メイリオ" panose="020B0604030504040204" charset="-128"/>
                <a:cs typeface="メイリオ" panose="020B0604030504040204" charset="-128"/>
              </a:rPr>
              <a:t>読み込み対象となる領収書の登録手続きについては</a:t>
            </a:r>
            <a:endParaRPr lang="en-US" altLang="ja-JP" sz="1400" dirty="0">
              <a:solidFill>
                <a:srgbClr val="FF0000"/>
              </a:solidFill>
              <a:latin typeface="メイリオ" panose="020B0604030504040204" charset="-128"/>
              <a:ea typeface="メイリオ" panose="020B0604030504040204" charset="-128"/>
              <a:cs typeface="メイリオ" panose="020B0604030504040204" charset="-128"/>
            </a:endParaRPr>
          </a:p>
          <a:p>
            <a:pPr marL="0" indent="0">
              <a:buNone/>
            </a:pPr>
            <a:r>
              <a:rPr lang="ja-JP" altLang="en-US" sz="1400" dirty="0">
                <a:solidFill>
                  <a:srgbClr val="FF0000"/>
                </a:solidFill>
                <a:latin typeface="メイリオ" panose="020B0604030504040204" charset="-128"/>
                <a:ea typeface="メイリオ" panose="020B0604030504040204" charset="-128"/>
                <a:cs typeface="メイリオ" panose="020B0604030504040204" charset="-128"/>
              </a:rPr>
              <a:t>　「簡易操作マニュアル</a:t>
            </a:r>
            <a:r>
              <a:rPr lang="en-US" altLang="ja-JP" sz="1400" dirty="0">
                <a:solidFill>
                  <a:srgbClr val="FF0000"/>
                </a:solidFill>
                <a:latin typeface="メイリオ" panose="020B0604030504040204" charset="-128"/>
                <a:ea typeface="メイリオ" panose="020B0604030504040204" charset="-128"/>
                <a:cs typeface="メイリオ" panose="020B0604030504040204" charset="-128"/>
              </a:rPr>
              <a:t>_TeamSpirit1</a:t>
            </a:r>
            <a:r>
              <a:rPr lang="ja-JP" altLang="en-US" sz="1400" dirty="0">
                <a:solidFill>
                  <a:srgbClr val="FF0000"/>
                </a:solidFill>
                <a:latin typeface="メイリオ" panose="020B0604030504040204" charset="-128"/>
                <a:ea typeface="メイリオ" panose="020B0604030504040204" charset="-128"/>
                <a:cs typeface="メイリオ" panose="020B0604030504040204" charset="-128"/>
              </a:rPr>
              <a:t>編」</a:t>
            </a:r>
            <a:r>
              <a:rPr lang="en-US" altLang="ja-JP" sz="1400" dirty="0">
                <a:solidFill>
                  <a:srgbClr val="FF0000"/>
                </a:solidFill>
                <a:latin typeface="メイリオ" panose="020B0604030504040204" charset="-128"/>
                <a:ea typeface="メイリオ" panose="020B0604030504040204" charset="-128"/>
                <a:cs typeface="メイリオ" panose="020B0604030504040204" charset="-128"/>
              </a:rPr>
              <a:t>(2.4</a:t>
            </a:r>
            <a:r>
              <a:rPr lang="ja-JP" altLang="en-US" sz="1400" dirty="0">
                <a:solidFill>
                  <a:srgbClr val="FF0000"/>
                </a:solidFill>
                <a:latin typeface="メイリオ" panose="020B0604030504040204" charset="-128"/>
                <a:ea typeface="メイリオ" panose="020B0604030504040204" charset="-128"/>
                <a:cs typeface="メイリオ" panose="020B0604030504040204" charset="-128"/>
              </a:rPr>
              <a:t>スマホ領収書登録</a:t>
            </a:r>
            <a:r>
              <a:rPr lang="en-US" altLang="ja-JP" sz="1400" dirty="0">
                <a:solidFill>
                  <a:srgbClr val="FF0000"/>
                </a:solidFill>
                <a:latin typeface="メイリオ" panose="020B0604030504040204" charset="-128"/>
                <a:ea typeface="メイリオ" panose="020B0604030504040204" charset="-128"/>
                <a:cs typeface="メイリオ" panose="020B0604030504040204" charset="-128"/>
              </a:rPr>
              <a:t>)</a:t>
            </a:r>
            <a:r>
              <a:rPr lang="ja-JP" altLang="en-US" sz="1400" dirty="0">
                <a:solidFill>
                  <a:srgbClr val="FF0000"/>
                </a:solidFill>
                <a:latin typeface="メイリオ" panose="020B0604030504040204" charset="-128"/>
                <a:ea typeface="メイリオ" panose="020B0604030504040204" charset="-128"/>
                <a:cs typeface="メイリオ" panose="020B0604030504040204" charset="-128"/>
              </a:rPr>
              <a:t>をご参照ください。</a:t>
            </a:r>
            <a:endParaRPr lang="en-US" altLang="ja-JP" sz="1400" dirty="0">
              <a:solidFill>
                <a:srgbClr val="FF0000"/>
              </a:solidFill>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23" name="角丸四角形 22"/>
          <p:cNvSpPr/>
          <p:nvPr/>
        </p:nvSpPr>
        <p:spPr>
          <a:xfrm>
            <a:off x="2631137" y="3288587"/>
            <a:ext cx="786034"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32" name="角丸四角形 31"/>
          <p:cNvSpPr/>
          <p:nvPr/>
        </p:nvSpPr>
        <p:spPr>
          <a:xfrm>
            <a:off x="1018240" y="5127147"/>
            <a:ext cx="2659205" cy="553998"/>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一度読み込んだ領収書を再度読み込むことはできません。再度読み込みを行う場合は、読み込んだ経費明細を削除してください。</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5" name="図 4"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00" y="2578961"/>
            <a:ext cx="4762913" cy="2636748"/>
          </a:xfrm>
          <a:prstGeom prst="rect">
            <a:avLst/>
          </a:prstGeom>
          <a:ln>
            <a:solidFill>
              <a:schemeClr val="tx1"/>
            </a:solidFill>
          </a:ln>
        </p:spPr>
      </p:pic>
      <p:pic>
        <p:nvPicPr>
          <p:cNvPr id="33" name="図 32"/>
          <p:cNvPicPr/>
          <p:nvPr/>
        </p:nvPicPr>
        <p:blipFill>
          <a:blip r:embed="rId3"/>
          <a:stretch>
            <a:fillRect/>
          </a:stretch>
        </p:blipFill>
        <p:spPr>
          <a:xfrm>
            <a:off x="7411557" y="4654091"/>
            <a:ext cx="3758399" cy="1123237"/>
          </a:xfrm>
          <a:prstGeom prst="rect">
            <a:avLst/>
          </a:prstGeom>
          <a:ln>
            <a:solidFill>
              <a:schemeClr val="tx1"/>
            </a:solidFill>
          </a:ln>
        </p:spPr>
      </p:pic>
      <p:cxnSp>
        <p:nvCxnSpPr>
          <p:cNvPr id="10" name="カギ線コネクタ 9"/>
          <p:cNvCxnSpPr>
            <a:stCxn id="23" idx="2"/>
            <a:endCxn id="5" idx="1"/>
          </p:cNvCxnSpPr>
          <p:nvPr/>
        </p:nvCxnSpPr>
        <p:spPr>
          <a:xfrm rot="16200000" flipH="1">
            <a:off x="3241275" y="3351510"/>
            <a:ext cx="328704" cy="76294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角丸四角形 35"/>
          <p:cNvSpPr/>
          <p:nvPr/>
        </p:nvSpPr>
        <p:spPr>
          <a:xfrm>
            <a:off x="5440960" y="4847103"/>
            <a:ext cx="786034"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7" name="カギ線コネクタ 36"/>
          <p:cNvCxnSpPr>
            <a:stCxn id="36" idx="3"/>
            <a:endCxn id="33" idx="1"/>
          </p:cNvCxnSpPr>
          <p:nvPr/>
        </p:nvCxnSpPr>
        <p:spPr>
          <a:xfrm>
            <a:off x="6226994" y="4987125"/>
            <a:ext cx="1184563" cy="22858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1"/>
          <a:stretch>
            <a:fillRect/>
          </a:stretch>
        </p:blipFill>
        <p:spPr>
          <a:xfrm>
            <a:off x="1033064" y="1983628"/>
            <a:ext cx="6389816" cy="2308972"/>
          </a:xfrm>
          <a:prstGeom prst="rect">
            <a:avLst/>
          </a:prstGeom>
          <a:ln>
            <a:solidFill>
              <a:schemeClr val="bg1">
                <a:lumMod val="85000"/>
              </a:schemeClr>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経費申請（１</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３）</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1082118"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経費精算画面の</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申請作成</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ボタンをクリックすると申請作成ダイアログが表示されます。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申請対象を選択し、</a:t>
            </a:r>
            <a:r>
              <a:rPr lang="en-US" altLang="ja-JP" sz="2200" dirty="0">
                <a:latin typeface="メイリオ" panose="020B0604030504040204" charset="-128"/>
                <a:ea typeface="メイリオ" panose="020B0604030504040204" charset="-128"/>
                <a:cs typeface="メイリオ" panose="020B0604030504040204" charset="-128"/>
              </a:rPr>
              <a:t>[OK]</a:t>
            </a:r>
            <a:r>
              <a:rPr lang="ja-JP" altLang="en-US" sz="2200" dirty="0">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cxnSp>
        <p:nvCxnSpPr>
          <p:cNvPr id="15" name="図形 119"/>
          <p:cNvCxnSpPr>
            <a:cxnSpLocks noChangeShapeType="1"/>
            <a:stCxn id="23" idx="2"/>
            <a:endCxn id="11" idx="0"/>
          </p:cNvCxnSpPr>
          <p:nvPr/>
        </p:nvCxnSpPr>
        <p:spPr bwMode="auto">
          <a:xfrm flipH="1">
            <a:off x="6195416" y="2516313"/>
            <a:ext cx="848132" cy="1420970"/>
          </a:xfrm>
          <a:prstGeom prst="straightConnector1">
            <a:avLst/>
          </a:prstGeom>
          <a:noFill/>
          <a:ln w="9525" algn="ctr">
            <a:solidFill>
              <a:srgbClr val="FF0000"/>
            </a:solidFill>
            <a:round/>
            <a:tailEnd type="arrow" w="lg" len="lg"/>
          </a:ln>
        </p:spPr>
      </p:cxnSp>
      <p:sp>
        <p:nvSpPr>
          <p:cNvPr id="23" name="角丸四角形 22"/>
          <p:cNvSpPr/>
          <p:nvPr/>
        </p:nvSpPr>
        <p:spPr>
          <a:xfrm>
            <a:off x="6840813" y="2349227"/>
            <a:ext cx="405470" cy="16708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11" name="図 10"/>
          <p:cNvPicPr>
            <a:picLocks noChangeAspect="1"/>
          </p:cNvPicPr>
          <p:nvPr/>
        </p:nvPicPr>
        <p:blipFill>
          <a:blip r:embed="rId2"/>
          <a:stretch>
            <a:fillRect/>
          </a:stretch>
        </p:blipFill>
        <p:spPr>
          <a:xfrm>
            <a:off x="4228503" y="3937283"/>
            <a:ext cx="3933825" cy="1514475"/>
          </a:xfrm>
          <a:prstGeom prst="rect">
            <a:avLst/>
          </a:prstGeom>
        </p:spPr>
      </p:pic>
      <p:sp>
        <p:nvSpPr>
          <p:cNvPr id="31" name="角丸四角形 22"/>
          <p:cNvSpPr/>
          <p:nvPr/>
        </p:nvSpPr>
        <p:spPr>
          <a:xfrm>
            <a:off x="5578188" y="5025604"/>
            <a:ext cx="405470" cy="26909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5" name="線吹き出し 2 (枠付き) 24"/>
          <p:cNvSpPr/>
          <p:nvPr/>
        </p:nvSpPr>
        <p:spPr>
          <a:xfrm>
            <a:off x="975520" y="4292600"/>
            <a:ext cx="2643169" cy="702486"/>
          </a:xfrm>
          <a:prstGeom prst="borderCallout2">
            <a:avLst>
              <a:gd name="adj1" fmla="val -3024"/>
              <a:gd name="adj2" fmla="val 45498"/>
              <a:gd name="adj3" fmla="val -24803"/>
              <a:gd name="adj4" fmla="val 32821"/>
              <a:gd name="adj5" fmla="val -88431"/>
              <a:gd name="adj6" fmla="val 914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表示している申請をすべて申請作成する場合は［すべて］・［選択した明細のみ］の場合はチェックボックスにチェックを入れます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4" name="角丸四角形 22"/>
          <p:cNvSpPr/>
          <p:nvPr/>
        </p:nvSpPr>
        <p:spPr>
          <a:xfrm>
            <a:off x="1131510" y="3197148"/>
            <a:ext cx="171959" cy="47672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1"/>
          <a:stretch>
            <a:fillRect/>
          </a:stretch>
        </p:blipFill>
        <p:spPr>
          <a:xfrm>
            <a:off x="1075547" y="1948128"/>
            <a:ext cx="5688553" cy="2678422"/>
          </a:xfrm>
          <a:prstGeom prst="rect">
            <a:avLst/>
          </a:prstGeom>
          <a:ln>
            <a:solidFill>
              <a:schemeClr val="bg1">
                <a:lumMod val="85000"/>
              </a:schemeClr>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経費申請（２</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３）</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1082118"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経費精算画面の</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承認申請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ボタンをクリックすると申請ダイアログが表示されます。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コメントを入力し（任意）、</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21" name="線吹き出し 2 (枠付き) 20"/>
          <p:cNvSpPr/>
          <p:nvPr/>
        </p:nvSpPr>
        <p:spPr>
          <a:xfrm>
            <a:off x="4144603" y="3089590"/>
            <a:ext cx="2011540" cy="697537"/>
          </a:xfrm>
          <a:prstGeom prst="borderCallout2">
            <a:avLst>
              <a:gd name="adj1" fmla="val 6281"/>
              <a:gd name="adj2" fmla="val 100946"/>
              <a:gd name="adj3" fmla="val 42903"/>
              <a:gd name="adj4" fmla="val 100491"/>
              <a:gd name="adj5" fmla="val 31166"/>
              <a:gd name="adj6" fmla="val 192058"/>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承認申請対象から除きたい場合はチェックをはずして、承認申請画面で申請対象：</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選択した明細］のみを選択します。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0" name="角丸四角形 19"/>
          <p:cNvSpPr/>
          <p:nvPr/>
        </p:nvSpPr>
        <p:spPr>
          <a:xfrm>
            <a:off x="1164695" y="3197765"/>
            <a:ext cx="124666" cy="46469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1" name="角丸四角形 40"/>
          <p:cNvSpPr/>
          <p:nvPr/>
        </p:nvSpPr>
        <p:spPr>
          <a:xfrm>
            <a:off x="6265806" y="2272034"/>
            <a:ext cx="348173" cy="16829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p:cNvCxnSpPr>
          <p:nvPr/>
        </p:nvCxnSpPr>
        <p:spPr bwMode="auto">
          <a:xfrm>
            <a:off x="6453091" y="2481768"/>
            <a:ext cx="1510938" cy="607822"/>
          </a:xfrm>
          <a:prstGeom prst="straightConnector1">
            <a:avLst/>
          </a:prstGeom>
          <a:noFill/>
          <a:ln w="9525" algn="ctr">
            <a:solidFill>
              <a:srgbClr val="FF0000"/>
            </a:solidFill>
            <a:round/>
            <a:tailEnd type="arrow" w="lg" len="lg"/>
          </a:ln>
        </p:spPr>
      </p:cxn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4029" y="2940419"/>
            <a:ext cx="2887130" cy="1927106"/>
          </a:xfrm>
          <a:prstGeom prst="rect">
            <a:avLst/>
          </a:prstGeom>
        </p:spPr>
      </p:pic>
      <p:pic>
        <p:nvPicPr>
          <p:cNvPr id="10" name="図 9"/>
          <p:cNvPicPr>
            <a:picLocks noChangeAspect="1"/>
          </p:cNvPicPr>
          <p:nvPr/>
        </p:nvPicPr>
        <p:blipFill rotWithShape="1">
          <a:blip r:embed="rId3" cstate="print"/>
          <a:srcRect l="22218" t="19752" r="1883" b="54009"/>
          <a:stretch>
            <a:fillRect/>
          </a:stretch>
        </p:blipFill>
        <p:spPr>
          <a:xfrm>
            <a:off x="1075547" y="5124687"/>
            <a:ext cx="5565913" cy="1404731"/>
          </a:xfrm>
          <a:prstGeom prst="rect">
            <a:avLst/>
          </a:prstGeom>
          <a:ln>
            <a:solidFill>
              <a:schemeClr val="bg1">
                <a:lumMod val="65000"/>
              </a:schemeClr>
            </a:solidFill>
          </a:ln>
        </p:spPr>
      </p:pic>
      <p:sp>
        <p:nvSpPr>
          <p:cNvPr id="22" name="角丸四角形 21"/>
          <p:cNvSpPr/>
          <p:nvPr/>
        </p:nvSpPr>
        <p:spPr>
          <a:xfrm>
            <a:off x="1833813" y="5812872"/>
            <a:ext cx="580739" cy="20795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6" name="角丸四角形 15"/>
          <p:cNvSpPr/>
          <p:nvPr/>
        </p:nvSpPr>
        <p:spPr>
          <a:xfrm>
            <a:off x="5889115" y="5799332"/>
            <a:ext cx="657117" cy="22154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8070259" y="3463458"/>
            <a:ext cx="790146" cy="20217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5" name="線吹き出し 2 (枠付き) 24"/>
          <p:cNvSpPr/>
          <p:nvPr/>
        </p:nvSpPr>
        <p:spPr>
          <a:xfrm>
            <a:off x="9098055" y="2157822"/>
            <a:ext cx="1593875" cy="553271"/>
          </a:xfrm>
          <a:prstGeom prst="borderCallout2">
            <a:avLst>
              <a:gd name="adj1" fmla="val 103602"/>
              <a:gd name="adj2" fmla="val 3524"/>
              <a:gd name="adj3" fmla="val 191218"/>
              <a:gd name="adj4" fmla="val 3122"/>
              <a:gd name="adj5" fmla="val 235692"/>
              <a:gd name="adj6" fmla="val -1611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稟議を関連付ける</a:t>
            </a:r>
            <a:r>
              <a:rPr lang="en-US"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機能については次ページで説明します。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9" name="直線コネクタ 8"/>
          <p:cNvCxnSpPr>
            <a:stCxn id="20" idx="2"/>
            <a:endCxn id="21" idx="2"/>
          </p:cNvCxnSpPr>
          <p:nvPr/>
        </p:nvCxnSpPr>
        <p:spPr>
          <a:xfrm flipV="1">
            <a:off x="1227028" y="3438359"/>
            <a:ext cx="2917575" cy="224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3"/>
          <p:cNvSpPr txBox="1">
            <a:spLocks noChangeArrowheads="1"/>
          </p:cNvSpPr>
          <p:nvPr/>
        </p:nvSpPr>
        <p:spPr bwMode="auto">
          <a:xfrm>
            <a:off x="1077052" y="4799429"/>
            <a:ext cx="5565913" cy="523220"/>
          </a:xfrm>
          <a:prstGeom prst="rect">
            <a:avLst/>
          </a:prstGeom>
          <a:solidFill>
            <a:schemeClr val="bg1"/>
          </a:solidFill>
          <a:ln w="9525">
            <a:solidFill>
              <a:schemeClr val="accent1"/>
            </a:solidFill>
            <a:miter lim="800000"/>
          </a:ln>
        </p:spPr>
        <p:txBody>
          <a:bodyPr wrap="square">
            <a:spAutoFit/>
          </a:bodyPr>
          <a:lstStyle/>
          <a:p>
            <a:r>
              <a:rPr lang="ja-JP" altLang="en-US" sz="1400" dirty="0">
                <a:latin typeface="メイリオ" panose="020B0604030504040204" charset="-128"/>
                <a:ea typeface="メイリオ" panose="020B0604030504040204" charset="-128"/>
                <a:cs typeface="メイリオ" panose="020B0604030504040204" charset="-128"/>
              </a:rPr>
              <a:t>申請を行う申請番号が採番され、ステータスが「承認待ち」に変わります。また、申請した経費の変更はできなくなります。</a:t>
            </a:r>
            <a:endParaRPr lang="en-US" altLang="ja-JP" sz="1400" dirty="0">
              <a:latin typeface="メイリオ" panose="020B0604030504040204" charset="-128"/>
              <a:ea typeface="メイリオ" panose="020B0604030504040204" charset="-128"/>
              <a:cs typeface="メイリオ" panose="020B0604030504040204" charset="-128"/>
            </a:endParaRPr>
          </a:p>
        </p:txBody>
      </p:sp>
      <p:cxnSp>
        <p:nvCxnSpPr>
          <p:cNvPr id="28" name="図形 119"/>
          <p:cNvCxnSpPr>
            <a:cxnSpLocks noChangeShapeType="1"/>
            <a:stCxn id="31" idx="2"/>
            <a:endCxn id="10" idx="3"/>
          </p:cNvCxnSpPr>
          <p:nvPr/>
        </p:nvCxnSpPr>
        <p:spPr bwMode="auto">
          <a:xfrm flipH="1">
            <a:off x="6641460" y="4765719"/>
            <a:ext cx="2456596" cy="1061334"/>
          </a:xfrm>
          <a:prstGeom prst="straightConnector1">
            <a:avLst/>
          </a:prstGeom>
          <a:noFill/>
          <a:ln w="9525" algn="ctr">
            <a:solidFill>
              <a:srgbClr val="FF0000"/>
            </a:solidFill>
            <a:round/>
            <a:tailEnd type="arrow" w="lg" len="lg"/>
          </a:ln>
        </p:spPr>
      </p:cxnSp>
      <p:sp>
        <p:nvSpPr>
          <p:cNvPr id="31" name="角丸四角形 22"/>
          <p:cNvSpPr/>
          <p:nvPr/>
        </p:nvSpPr>
        <p:spPr>
          <a:xfrm>
            <a:off x="8852746" y="4563544"/>
            <a:ext cx="490619" cy="20217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p:spPr>
        <p:txBody>
          <a:bodyPr/>
          <a:lstStyle/>
          <a:p>
            <a:fld id="{037CE5B8-1E83-4767-B870-C861BFB8DEB5}" type="slidenum">
              <a:rPr kumimoji="1" lang="ja-JP" altLang="en-US" smtClean="0"/>
            </a:fld>
            <a:endParaRPr kumimoji="1" lang="ja-JP" altLang="en-US"/>
          </a:p>
        </p:txBody>
      </p:sp>
      <p:sp>
        <p:nvSpPr>
          <p:cNvPr id="6" name="タイトル 1"/>
          <p:cNvSpPr>
            <a:spLocks noGrp="1"/>
          </p:cNvSpPr>
          <p:nvPr>
            <p:ph type="title" idx="4294967295"/>
          </p:nvPr>
        </p:nvSpPr>
        <p:spPr>
          <a:xfrm>
            <a:off x="654356" y="158448"/>
            <a:ext cx="10515600" cy="360293"/>
          </a:xfrm>
          <a:prstGeom prst="rect">
            <a:avLst/>
          </a:prstGeom>
        </p:spPr>
        <p:txBody>
          <a:bodyPr anchor="t">
            <a:noAutofit/>
          </a:bodyPr>
          <a:lstStyle/>
          <a:p>
            <a:pPr algn="l"/>
            <a:r>
              <a:rPr lang="en-US" altLang="ja-JP" dirty="0" err="1">
                <a:latin typeface="メイリオ" panose="020B0604030504040204" charset="-128"/>
                <a:ea typeface="メイリオ" panose="020B0604030504040204" charset="-128"/>
                <a:cs typeface="メイリオ" panose="020B0604030504040204" charset="-128"/>
              </a:rPr>
              <a:t>TeamSpirit</a:t>
            </a:r>
            <a:r>
              <a:rPr lang="ja-JP" altLang="en-US" dirty="0">
                <a:latin typeface="メイリオ" panose="020B0604030504040204" charset="-128"/>
                <a:ea typeface="メイリオ" panose="020B0604030504040204" charset="-128"/>
                <a:cs typeface="メイリオ" panose="020B0604030504040204" charset="-128"/>
              </a:rPr>
              <a:t>のログイン方法（２</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654356" y="1817007"/>
            <a:ext cx="9247111" cy="582336"/>
          </a:xfrm>
          <a:prstGeom prst="roundRect">
            <a:avLst>
              <a:gd name="adj" fmla="val 1221"/>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noAutofit/>
          </a:bodyPr>
          <a:lstStyle/>
          <a:p>
            <a:pPr marL="361950" indent="-361950" algn="just"/>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３．チームスピリット社の</a:t>
            </a:r>
            <a:r>
              <a:rPr lang="en-US" altLang="ja-JP" sz="1400" dirty="0">
                <a:solidFill>
                  <a:schemeClr val="tx1"/>
                </a:solidFill>
                <a:latin typeface="メイリオ" panose="020B0604030504040204" charset="-128"/>
                <a:ea typeface="メイリオ" panose="020B0604030504040204" charset="-128"/>
                <a:cs typeface="メイリオ" panose="020B0604030504040204" charset="-128"/>
              </a:rPr>
              <a:t>Web</a:t>
            </a:r>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サイトからログインする</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ja-JP" altLang="en-US" sz="1400"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1400" dirty="0">
                <a:hlinkClick r:id="rId1"/>
              </a:rPr>
              <a:t> https://www.teamspirit.com/ja-jp/</a:t>
            </a:r>
            <a:endParaRPr lang="en-US" altLang="ja-JP" sz="1400" dirty="0">
              <a:solidFill>
                <a:srgbClr val="FF0000"/>
              </a:solidFill>
              <a:latin typeface="メイリオ" panose="020B0604030504040204" charset="-128"/>
              <a:ea typeface="メイリオ" panose="020B0604030504040204" charset="-128"/>
              <a:cs typeface="メイリオ" panose="020B0604030504040204" charset="-128"/>
            </a:endParaRPr>
          </a:p>
        </p:txBody>
      </p:sp>
      <p:sp>
        <p:nvSpPr>
          <p:cNvPr id="25" name="正方形/長方形 24"/>
          <p:cNvSpPr/>
          <p:nvPr/>
        </p:nvSpPr>
        <p:spPr>
          <a:xfrm>
            <a:off x="654356" y="1817008"/>
            <a:ext cx="10515600" cy="4143281"/>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pic>
        <p:nvPicPr>
          <p:cNvPr id="9" name="図 8"/>
          <p:cNvPicPr>
            <a:picLocks noChangeAspect="1"/>
          </p:cNvPicPr>
          <p:nvPr/>
        </p:nvPicPr>
        <p:blipFill>
          <a:blip r:embed="rId2"/>
          <a:stretch>
            <a:fillRect/>
          </a:stretch>
        </p:blipFill>
        <p:spPr>
          <a:xfrm>
            <a:off x="1047546" y="2724573"/>
            <a:ext cx="7590886" cy="2138846"/>
          </a:xfrm>
          <a:prstGeom prst="rect">
            <a:avLst/>
          </a:prstGeom>
        </p:spPr>
      </p:pic>
      <p:cxnSp>
        <p:nvCxnSpPr>
          <p:cNvPr id="20" name="カギ線コネクタ 19"/>
          <p:cNvCxnSpPr/>
          <p:nvPr/>
        </p:nvCxnSpPr>
        <p:spPr>
          <a:xfrm>
            <a:off x="6544646" y="3002435"/>
            <a:ext cx="2240205" cy="731957"/>
          </a:xfrm>
          <a:prstGeom prst="bentConnector3">
            <a:avLst>
              <a:gd name="adj1" fmla="val 50000"/>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角丸四角形 21"/>
          <p:cNvSpPr/>
          <p:nvPr/>
        </p:nvSpPr>
        <p:spPr>
          <a:xfrm>
            <a:off x="6314758" y="2747275"/>
            <a:ext cx="459776" cy="25516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31" name="四角形吹き出し 30"/>
          <p:cNvSpPr/>
          <p:nvPr/>
        </p:nvSpPr>
        <p:spPr>
          <a:xfrm>
            <a:off x="3850266" y="3327666"/>
            <a:ext cx="3335156" cy="510572"/>
          </a:xfrm>
          <a:prstGeom prst="wedgeRectCallout">
            <a:avLst>
              <a:gd name="adj1" fmla="val 28545"/>
              <a:gd name="adj2" fmla="val -118975"/>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en-US"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ログイン</a:t>
            </a:r>
            <a:r>
              <a:rPr lang="en-US"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12" name="図 11"/>
          <p:cNvPicPr>
            <a:picLocks noChangeAspect="1"/>
          </p:cNvPicPr>
          <p:nvPr/>
        </p:nvPicPr>
        <p:blipFill>
          <a:blip r:embed="rId3"/>
          <a:stretch>
            <a:fillRect/>
          </a:stretch>
        </p:blipFill>
        <p:spPr>
          <a:xfrm>
            <a:off x="8812718" y="2724573"/>
            <a:ext cx="2318852" cy="2504149"/>
          </a:xfrm>
          <a:prstGeom prst="rect">
            <a:avLst/>
          </a:prstGeom>
        </p:spPr>
      </p:pic>
      <p:sp>
        <p:nvSpPr>
          <p:cNvPr id="18" name="角丸四角形 17"/>
          <p:cNvSpPr/>
          <p:nvPr/>
        </p:nvSpPr>
        <p:spPr>
          <a:xfrm>
            <a:off x="9060410" y="4308680"/>
            <a:ext cx="1804864" cy="29064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32" name="四角形吹き出し 31"/>
          <p:cNvSpPr/>
          <p:nvPr/>
        </p:nvSpPr>
        <p:spPr>
          <a:xfrm>
            <a:off x="7758885" y="4966724"/>
            <a:ext cx="3106389" cy="510572"/>
          </a:xfrm>
          <a:prstGeom prst="wedgeRectCallout">
            <a:avLst>
              <a:gd name="adj1" fmla="val 19474"/>
              <a:gd name="adj2" fmla="val -124012"/>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marL="361950" indent="-361950" algn="just"/>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ユーザ名、パスワードを入力し、</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en-US"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ログイン</a:t>
            </a:r>
            <a:r>
              <a:rPr lang="en-US"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1200" dirty="0">
                <a:solidFill>
                  <a:schemeClr val="tx1"/>
                </a:solidFill>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ja-JP" altLang="en-US" dirty="0">
                <a:latin typeface="メイリオ" panose="020B0604030504040204" charset="-128"/>
                <a:ea typeface="メイリオ" panose="020B0604030504040204" charset="-128"/>
                <a:cs typeface="メイリオ" panose="020B0604030504040204" charset="-128"/>
              </a:rPr>
              <a:t>経費申請（３</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３ ）</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承認申請時に</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稟議を関連付ける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をクリックすると稟議検索画面が表示されます。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申請に関連する稟議を選択できます。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23" name="図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4926" y="2259525"/>
            <a:ext cx="2887130" cy="1927106"/>
          </a:xfrm>
          <a:prstGeom prst="rect">
            <a:avLst/>
          </a:prstGeom>
        </p:spPr>
      </p:pic>
      <p:sp>
        <p:nvSpPr>
          <p:cNvPr id="25" name="角丸四角形 24"/>
          <p:cNvSpPr/>
          <p:nvPr/>
        </p:nvSpPr>
        <p:spPr>
          <a:xfrm>
            <a:off x="2158239" y="2739056"/>
            <a:ext cx="956077" cy="26909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458" y="3369847"/>
            <a:ext cx="5696460" cy="2547198"/>
          </a:xfrm>
          <a:prstGeom prst="rect">
            <a:avLst/>
          </a:prstGeom>
          <a:ln>
            <a:solidFill>
              <a:schemeClr val="bg1">
                <a:lumMod val="50000"/>
              </a:schemeClr>
            </a:solidFill>
          </a:ln>
        </p:spPr>
      </p:pic>
      <p:cxnSp>
        <p:nvCxnSpPr>
          <p:cNvPr id="26" name="図形 119"/>
          <p:cNvCxnSpPr>
            <a:cxnSpLocks noChangeShapeType="1"/>
          </p:cNvCxnSpPr>
          <p:nvPr/>
        </p:nvCxnSpPr>
        <p:spPr bwMode="auto">
          <a:xfrm>
            <a:off x="2958128" y="3020671"/>
            <a:ext cx="1206330" cy="609250"/>
          </a:xfrm>
          <a:prstGeom prst="straightConnector1">
            <a:avLst/>
          </a:prstGeom>
          <a:noFill/>
          <a:ln w="9525" algn="ctr">
            <a:solidFill>
              <a:srgbClr val="FF0000"/>
            </a:solidFill>
            <a:round/>
            <a:tailEnd type="arrow" w="lg" len="lg"/>
          </a:ln>
        </p:spPr>
      </p:cxnSp>
      <p:sp>
        <p:nvSpPr>
          <p:cNvPr id="27" name="角丸四角形 26"/>
          <p:cNvSpPr/>
          <p:nvPr/>
        </p:nvSpPr>
        <p:spPr>
          <a:xfrm>
            <a:off x="4224801" y="3618581"/>
            <a:ext cx="4624335" cy="27313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8" name="線吹き出し 2 (枠付き) 27"/>
          <p:cNvSpPr/>
          <p:nvPr/>
        </p:nvSpPr>
        <p:spPr>
          <a:xfrm>
            <a:off x="7218862" y="2958401"/>
            <a:ext cx="3004457" cy="264677"/>
          </a:xfrm>
          <a:prstGeom prst="borderCallout2">
            <a:avLst>
              <a:gd name="adj1" fmla="val 103602"/>
              <a:gd name="adj2" fmla="val 3524"/>
              <a:gd name="adj3" fmla="val 165783"/>
              <a:gd name="adj4" fmla="val -7565"/>
              <a:gd name="adj5" fmla="val 250166"/>
              <a:gd name="adj6" fmla="val -2046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条件を指定して稟議を検索することができます。</a:t>
            </a:r>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1" cstate="print"/>
          <a:srcRect l="21842" t="31568" r="3935"/>
          <a:stretch>
            <a:fillRect/>
          </a:stretch>
        </p:blipFill>
        <p:spPr>
          <a:xfrm>
            <a:off x="1220613" y="1490297"/>
            <a:ext cx="5586647" cy="2728618"/>
          </a:xfrm>
          <a:prstGeom prst="rect">
            <a:avLst/>
          </a:prstGeom>
          <a:ln>
            <a:solidFill>
              <a:schemeClr val="bg1">
                <a:lumMod val="65000"/>
              </a:schemeClr>
            </a:solidFill>
          </a:ln>
        </p:spPr>
      </p:pic>
      <p:sp>
        <p:nvSpPr>
          <p:cNvPr id="9" name="スライド番号プレースホルダー 8"/>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承認状況の確認</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11" name="コンテンツ プレースホルダー 10"/>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経費精算画面で、承認状況の確認ができます。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30" name="角丸四角形 29"/>
          <p:cNvSpPr/>
          <p:nvPr/>
        </p:nvSpPr>
        <p:spPr>
          <a:xfrm>
            <a:off x="6158943" y="1978282"/>
            <a:ext cx="519533" cy="23176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9" name="線吹き出し 2 (枠付き) 28"/>
          <p:cNvSpPr/>
          <p:nvPr/>
        </p:nvSpPr>
        <p:spPr>
          <a:xfrm>
            <a:off x="6860649" y="2246023"/>
            <a:ext cx="2365697" cy="1217167"/>
          </a:xfrm>
          <a:prstGeom prst="borderCallout2">
            <a:avLst>
              <a:gd name="adj1" fmla="val 8142"/>
              <a:gd name="adj2" fmla="val -1727"/>
              <a:gd name="adj3" fmla="val 8356"/>
              <a:gd name="adj4" fmla="val -9047"/>
              <a:gd name="adj5" fmla="val -2935"/>
              <a:gd name="adj6" fmla="val -16548"/>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承認状況に応じてステータス横のリンクが変わります。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7" name="角丸四角形 36"/>
          <p:cNvSpPr/>
          <p:nvPr/>
        </p:nvSpPr>
        <p:spPr>
          <a:xfrm>
            <a:off x="6133477" y="3684996"/>
            <a:ext cx="4597189" cy="2176283"/>
          </a:xfrm>
          <a:prstGeom prst="roundRect">
            <a:avLst>
              <a:gd name="adj" fmla="val 1221"/>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ステータス横のリンクをクリックすると詳細な履歴を確認することもできます。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申請を取り消したい場合</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申請取消</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ボタンをクリックすると、申請前の状態に戻ります。</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却下された場合</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・内容を修正し、申請を再度行ってください。</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5" name="Rectangle 3"/>
          <p:cNvSpPr>
            <a:spLocks noChangeArrowheads="1"/>
          </p:cNvSpPr>
          <p:nvPr/>
        </p:nvSpPr>
        <p:spPr bwMode="auto">
          <a:xfrm>
            <a:off x="2272832" y="6115625"/>
            <a:ext cx="7663867" cy="259928"/>
          </a:xfrm>
          <a:prstGeom prst="rect">
            <a:avLst/>
          </a:prstGeom>
          <a:solidFill>
            <a:schemeClr val="bg1"/>
          </a:solidFill>
          <a:ln w="38100">
            <a:solidFill>
              <a:srgbClr val="FF0000"/>
            </a:solidFill>
            <a:miter lim="800000"/>
          </a:ln>
        </p:spPr>
        <p:txBody>
          <a:bodyPr wrap="square" anchor="t">
            <a:noAutofit/>
          </a:bodyPr>
          <a:lstStyle/>
          <a:p>
            <a:r>
              <a:rPr lang="ja-JP" altLang="en-US" sz="1200" dirty="0">
                <a:latin typeface="メイリオ" panose="020B0604030504040204" charset="-128"/>
                <a:ea typeface="メイリオ" panose="020B0604030504040204" charset="-128"/>
                <a:cs typeface="メイリオ" panose="020B0604030504040204" charset="-128"/>
              </a:rPr>
              <a:t>・申請が承認または却下されると、承認者から申請者へメールでも自動通知されます。</a:t>
            </a:r>
            <a:endParaRPr lang="ja-JP" altLang="en-US" sz="1200" dirty="0">
              <a:latin typeface="メイリオ" panose="020B0604030504040204" charset="-128"/>
              <a:ea typeface="メイリオ" panose="020B0604030504040204" charset="-128"/>
              <a:cs typeface="メイリオ" panose="020B0604030504040204" charset="-128"/>
            </a:endParaRPr>
          </a:p>
        </p:txBody>
      </p:sp>
      <p:sp>
        <p:nvSpPr>
          <p:cNvPr id="19" name="角丸四角形 18"/>
          <p:cNvSpPr/>
          <p:nvPr/>
        </p:nvSpPr>
        <p:spPr>
          <a:xfrm>
            <a:off x="1952697" y="1995945"/>
            <a:ext cx="622914" cy="19644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0" name="線吹き出し 2 (枠付き) 19"/>
          <p:cNvSpPr/>
          <p:nvPr/>
        </p:nvSpPr>
        <p:spPr>
          <a:xfrm>
            <a:off x="2556561" y="2415736"/>
            <a:ext cx="1670808" cy="485227"/>
          </a:xfrm>
          <a:prstGeom prst="borderCallout2">
            <a:avLst>
              <a:gd name="adj1" fmla="val 8142"/>
              <a:gd name="adj2" fmla="val -1727"/>
              <a:gd name="adj3" fmla="val 8356"/>
              <a:gd name="adj4" fmla="val -9047"/>
              <a:gd name="adj5" fmla="val -44715"/>
              <a:gd name="adj6" fmla="val -1861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過去の申請内容も確認することができます。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6" name="正方形/長方形 25"/>
          <p:cNvSpPr/>
          <p:nvPr/>
        </p:nvSpPr>
        <p:spPr>
          <a:xfrm>
            <a:off x="7522773" y="2682733"/>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・・・承認待ち</a:t>
            </a:r>
            <a:endParaRPr lang="ja-JP" altLang="en-US" sz="800" dirty="0">
              <a:latin typeface="メイリオ" panose="020B0604030504040204" charset="-128"/>
              <a:ea typeface="メイリオ" panose="020B0604030504040204" charset="-128"/>
              <a:cs typeface="メイリオ" panose="020B0604030504040204" charset="-128"/>
            </a:endParaRPr>
          </a:p>
        </p:txBody>
      </p:sp>
      <p:sp>
        <p:nvSpPr>
          <p:cNvPr id="27" name="正方形/長方形 26"/>
          <p:cNvSpPr/>
          <p:nvPr/>
        </p:nvSpPr>
        <p:spPr>
          <a:xfrm>
            <a:off x="7512755" y="2900962"/>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・・・承認済み</a:t>
            </a:r>
            <a:endParaRPr lang="ja-JP" altLang="en-US" sz="800" dirty="0">
              <a:latin typeface="メイリオ" panose="020B0604030504040204" charset="-128"/>
              <a:ea typeface="メイリオ" panose="020B0604030504040204" charset="-128"/>
              <a:cs typeface="メイリオ" panose="020B0604030504040204" charset="-128"/>
            </a:endParaRPr>
          </a:p>
        </p:txBody>
      </p:sp>
      <p:sp>
        <p:nvSpPr>
          <p:cNvPr id="28" name="正方形/長方形 27"/>
          <p:cNvSpPr/>
          <p:nvPr/>
        </p:nvSpPr>
        <p:spPr>
          <a:xfrm>
            <a:off x="7535447" y="3154982"/>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・・・却下</a:t>
            </a:r>
            <a:endParaRPr lang="ja-JP" altLang="en-US" sz="800"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rotWithShape="1">
          <a:blip r:embed="rId2" cstate="print"/>
          <a:srcRect l="86332" t="44060" r="4974" b="50551"/>
          <a:stretch>
            <a:fillRect/>
          </a:stretch>
        </p:blipFill>
        <p:spPr>
          <a:xfrm>
            <a:off x="6892638" y="2660645"/>
            <a:ext cx="695459" cy="228362"/>
          </a:xfrm>
          <a:prstGeom prst="rect">
            <a:avLst/>
          </a:prstGeom>
        </p:spPr>
      </p:pic>
      <p:pic>
        <p:nvPicPr>
          <p:cNvPr id="5" name="図 4"/>
          <p:cNvPicPr>
            <a:picLocks noChangeAspect="1"/>
          </p:cNvPicPr>
          <p:nvPr/>
        </p:nvPicPr>
        <p:blipFill rotWithShape="1">
          <a:blip r:embed="rId3" cstate="print"/>
          <a:srcRect l="76861" t="52143" r="17819" b="43938"/>
          <a:stretch>
            <a:fillRect/>
          </a:stretch>
        </p:blipFill>
        <p:spPr>
          <a:xfrm>
            <a:off x="7004030" y="3173205"/>
            <a:ext cx="528034" cy="206062"/>
          </a:xfrm>
          <a:prstGeom prst="rect">
            <a:avLst/>
          </a:prstGeom>
        </p:spPr>
      </p:pic>
      <p:pic>
        <p:nvPicPr>
          <p:cNvPr id="6" name="図 5"/>
          <p:cNvPicPr>
            <a:picLocks noChangeAspect="1"/>
          </p:cNvPicPr>
          <p:nvPr/>
        </p:nvPicPr>
        <p:blipFill rotWithShape="1">
          <a:blip r:embed="rId4" cstate="print"/>
          <a:srcRect l="92218" t="21412" r="2825" b="75658"/>
          <a:stretch>
            <a:fillRect/>
          </a:stretch>
        </p:blipFill>
        <p:spPr>
          <a:xfrm>
            <a:off x="6917464" y="2888730"/>
            <a:ext cx="678996" cy="250241"/>
          </a:xfrm>
          <a:prstGeom prst="rect">
            <a:avLst/>
          </a:prstGeom>
        </p:spPr>
      </p:pic>
      <p:pic>
        <p:nvPicPr>
          <p:cNvPr id="8" name="図 7"/>
          <p:cNvPicPr>
            <a:picLocks noChangeAspect="1"/>
          </p:cNvPicPr>
          <p:nvPr/>
        </p:nvPicPr>
        <p:blipFill rotWithShape="1">
          <a:blip r:embed="rId5" cstate="print"/>
          <a:srcRect l="25405" t="28328" r="13296" b="12795"/>
          <a:stretch>
            <a:fillRect/>
          </a:stretch>
        </p:blipFill>
        <p:spPr>
          <a:xfrm>
            <a:off x="6875904" y="3906017"/>
            <a:ext cx="3236318" cy="132515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申請内容の印刷</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印刷</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ボタンをクリックすると、印刷イメージ画面が表示されます。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プリンタへ出力</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ボタンをクリックすると印刷ができます。</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25" name="Rectangle 3"/>
          <p:cNvSpPr>
            <a:spLocks noChangeArrowheads="1"/>
          </p:cNvSpPr>
          <p:nvPr/>
        </p:nvSpPr>
        <p:spPr bwMode="auto">
          <a:xfrm>
            <a:off x="1067293" y="4826940"/>
            <a:ext cx="3967604" cy="649732"/>
          </a:xfrm>
          <a:prstGeom prst="rect">
            <a:avLst/>
          </a:prstGeom>
          <a:solidFill>
            <a:schemeClr val="bg1"/>
          </a:solidFill>
          <a:ln w="9525">
            <a:solidFill>
              <a:schemeClr val="tx1"/>
            </a:solidFill>
            <a:miter lim="800000"/>
          </a:ln>
        </p:spPr>
        <p:txBody>
          <a:bodyPr wrap="square" anchor="t">
            <a:noAutofit/>
          </a:bodyPr>
          <a:lstStyle/>
          <a:p>
            <a:r>
              <a:rPr lang="ja-JP" altLang="en-US" sz="1200" dirty="0">
                <a:latin typeface="メイリオ" panose="020B0604030504040204" charset="-128"/>
                <a:ea typeface="メイリオ" panose="020B0604030504040204" charset="-128"/>
                <a:cs typeface="メイリオ" panose="020B0604030504040204" charset="-128"/>
              </a:rPr>
              <a:t>・承認申請後、必要な場合は、印刷した紙も承認者に提出してください。領収書が必要な経費が含まれている場合は、領収書も添付してください。</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rotWithShape="1">
          <a:blip r:embed="rId1" cstate="print"/>
          <a:srcRect l="22608" t="23669" r="2675" b="34536"/>
          <a:stretch>
            <a:fillRect/>
          </a:stretch>
        </p:blipFill>
        <p:spPr>
          <a:xfrm>
            <a:off x="1067293" y="2197060"/>
            <a:ext cx="5427793" cy="2216431"/>
          </a:xfrm>
          <a:prstGeom prst="rect">
            <a:avLst/>
          </a:prstGeom>
          <a:ln>
            <a:solidFill>
              <a:schemeClr val="bg1">
                <a:lumMod val="65000"/>
              </a:schemeClr>
            </a:solidFill>
          </a:ln>
        </p:spPr>
      </p:pic>
      <p:sp>
        <p:nvSpPr>
          <p:cNvPr id="41" name="角丸四角形 40"/>
          <p:cNvSpPr/>
          <p:nvPr/>
        </p:nvSpPr>
        <p:spPr>
          <a:xfrm>
            <a:off x="3990463" y="2686087"/>
            <a:ext cx="304939" cy="181243"/>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12" name="図 11"/>
          <p:cNvPicPr>
            <a:picLocks noChangeAspect="1"/>
          </p:cNvPicPr>
          <p:nvPr/>
        </p:nvPicPr>
        <p:blipFill rotWithShape="1">
          <a:blip r:embed="rId2" cstate="print"/>
          <a:srcRect t="7088" b="3347"/>
          <a:stretch>
            <a:fillRect/>
          </a:stretch>
        </p:blipFill>
        <p:spPr>
          <a:xfrm>
            <a:off x="5912156" y="1783611"/>
            <a:ext cx="4458670" cy="4499625"/>
          </a:xfrm>
          <a:prstGeom prst="rect">
            <a:avLst/>
          </a:prstGeom>
          <a:ln>
            <a:solidFill>
              <a:schemeClr val="bg1">
                <a:lumMod val="75000"/>
              </a:schemeClr>
            </a:solidFill>
          </a:ln>
        </p:spPr>
      </p:pic>
      <p:cxnSp>
        <p:nvCxnSpPr>
          <p:cNvPr id="6" name="カギ線コネクタ 5"/>
          <p:cNvCxnSpPr>
            <a:stCxn id="41" idx="3"/>
          </p:cNvCxnSpPr>
          <p:nvPr/>
        </p:nvCxnSpPr>
        <p:spPr>
          <a:xfrm>
            <a:off x="4295402" y="2776709"/>
            <a:ext cx="1616754" cy="90621"/>
          </a:xfrm>
          <a:prstGeom prst="bentConnector3">
            <a:avLst>
              <a:gd name="adj1" fmla="val 2051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5932093" y="1737453"/>
            <a:ext cx="762139" cy="32056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3068707"/>
            <a:ext cx="7886700" cy="360293"/>
          </a:xfrm>
          <a:prstGeom prst="rect">
            <a:avLst/>
          </a:prstGeom>
        </p:spPr>
        <p:txBody>
          <a:bodyPr anchor="ctr">
            <a:normAutofit fontScale="90000"/>
          </a:bodyPr>
          <a:lstStyle/>
          <a:p>
            <a:r>
              <a:rPr lang="ja-JP" altLang="en-US" sz="2800" b="1" dirty="0">
                <a:latin typeface="メイリオ" panose="020B0604030504040204" charset="-128"/>
                <a:ea typeface="メイリオ" panose="020B0604030504040204" charset="-128"/>
                <a:cs typeface="メイリオ" panose="020B0604030504040204" charset="-128"/>
              </a:rPr>
              <a:t>　６．工数実績（申請の流れ）</a:t>
            </a:r>
            <a:endParaRPr lang="ja-JP"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工数実績の概要</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pPr marL="273050" lvl="1">
              <a:spcBef>
                <a:spcPts val="600"/>
              </a:spcBef>
              <a:buFont typeface="Wingdings" panose="05000000000000000000" pitchFamily="2" charset="2"/>
              <a:buChar char="l"/>
            </a:pPr>
            <a:r>
              <a:rPr lang="ja-JP" altLang="en-US" sz="2200" dirty="0"/>
              <a:t>月次工数実績画面は月単位で工数実績と作業報告の一覧と集計情報を表示します。</a:t>
            </a:r>
            <a:endParaRPr lang="en-US" altLang="ja-JP" sz="2200" dirty="0"/>
          </a:p>
          <a:p>
            <a:endParaRPr kumimoji="1" lang="en-US" altLang="ja-JP" dirty="0"/>
          </a:p>
          <a:p>
            <a:pPr marL="273050" lvl="1">
              <a:spcBef>
                <a:spcPts val="600"/>
              </a:spcBef>
              <a:buFont typeface="Wingdings" panose="05000000000000000000" pitchFamily="2" charset="2"/>
              <a:buChar char="l"/>
            </a:pPr>
            <a:r>
              <a:rPr lang="ja-JP" altLang="en-US" sz="2200" dirty="0">
                <a:latin typeface="メイリオ" panose="020B0604030504040204" charset="-128"/>
                <a:ea typeface="メイリオ" panose="020B0604030504040204" charset="-128"/>
                <a:cs typeface="メイリオ" panose="020B0604030504040204" charset="-128"/>
              </a:rPr>
              <a:t>ここでは以下の各手順について説明します。</a:t>
            </a:r>
            <a:endParaRPr kumimoji="1" lang="en-US" altLang="ja-JP" dirty="0"/>
          </a:p>
          <a:p>
            <a:pPr lvl="1"/>
            <a:r>
              <a:rPr lang="ja-JP" altLang="en-US" sz="2200" dirty="0">
                <a:latin typeface="メイリオ" panose="020B0604030504040204" charset="-128"/>
                <a:ea typeface="メイリオ" panose="020B0604030504040204" charset="-128"/>
                <a:cs typeface="メイリオ" panose="020B0604030504040204" charset="-128"/>
              </a:rPr>
              <a:t>工数入力画面の見方について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勤務表からの工数実績入力について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工数実績の承認申請について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承認状況の確認を行う</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申請内容の印刷について</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1"/>
          <a:stretch>
            <a:fillRect/>
          </a:stretch>
        </p:blipFill>
        <p:spPr>
          <a:xfrm>
            <a:off x="1074817" y="2008621"/>
            <a:ext cx="5887958" cy="2992831"/>
          </a:xfrm>
          <a:prstGeom prst="rect">
            <a:avLst/>
          </a:prstGeom>
          <a:ln>
            <a:solidFill>
              <a:schemeClr val="bg1">
                <a:lumMod val="85000"/>
              </a:schemeClr>
            </a:solidFill>
          </a:ln>
        </p:spPr>
      </p:pic>
      <p:sp>
        <p:nvSpPr>
          <p:cNvPr id="8" name="スライド番号プレースホルダー 7"/>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工数実績画面</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10" name="コンテンツ プレースホルダー 9"/>
          <p:cNvSpPr>
            <a:spLocks noGrp="1"/>
          </p:cNvSpPr>
          <p:nvPr>
            <p:ph sz="quarter" idx="4294967295"/>
          </p:nvPr>
        </p:nvSpPr>
        <p:spPr>
          <a:xfrm>
            <a:off x="654357" y="824470"/>
            <a:ext cx="10944735" cy="5632966"/>
          </a:xfrm>
          <a:prstGeom prst="rect">
            <a:avLst/>
          </a:prstGeom>
        </p:spPr>
        <p:txBody>
          <a:bodyPr/>
          <a:lstStyle/>
          <a:p>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工数実績</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タブをクリックすると表示されます。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タイムレポート画面で入力した工数の一覧が表示されます。　ボタンをクリック</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ja-JP" altLang="en-US" sz="2200" dirty="0">
                <a:latin typeface="メイリオ" panose="020B0604030504040204" charset="-128"/>
                <a:ea typeface="メイリオ" panose="020B0604030504040204" charset="-128"/>
                <a:cs typeface="メイリオ" panose="020B0604030504040204" charset="-128"/>
              </a:rPr>
              <a:t>　すると該当日の工数を入力できます。</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3" name="大波 2"/>
          <p:cNvSpPr/>
          <p:nvPr/>
        </p:nvSpPr>
        <p:spPr>
          <a:xfrm>
            <a:off x="1221591" y="4800133"/>
            <a:ext cx="6161768" cy="185739"/>
          </a:xfrm>
          <a:prstGeom prst="wav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 11"/>
          <p:cNvSpPr/>
          <p:nvPr/>
        </p:nvSpPr>
        <p:spPr>
          <a:xfrm flipH="1">
            <a:off x="4015385" y="2258783"/>
            <a:ext cx="395904" cy="20883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6" name="図 5"/>
          <p:cNvPicPr>
            <a:picLocks noChangeAspect="1"/>
          </p:cNvPicPr>
          <p:nvPr/>
        </p:nvPicPr>
        <p:blipFill>
          <a:blip r:embed="rId2" cstate="print"/>
          <a:stretch>
            <a:fillRect/>
          </a:stretch>
        </p:blipFill>
        <p:spPr>
          <a:xfrm>
            <a:off x="8573921" y="1288936"/>
            <a:ext cx="283635" cy="298564"/>
          </a:xfrm>
          <a:prstGeom prst="rect">
            <a:avLst/>
          </a:prstGeom>
        </p:spPr>
      </p:pic>
      <p:sp>
        <p:nvSpPr>
          <p:cNvPr id="13" name="角丸四角形 12"/>
          <p:cNvSpPr/>
          <p:nvPr/>
        </p:nvSpPr>
        <p:spPr>
          <a:xfrm flipH="1">
            <a:off x="1547031" y="3383284"/>
            <a:ext cx="227645" cy="18771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4" name="図形 119"/>
          <p:cNvCxnSpPr>
            <a:cxnSpLocks noChangeShapeType="1"/>
            <a:stCxn id="13" idx="1"/>
            <a:endCxn id="11" idx="1"/>
          </p:cNvCxnSpPr>
          <p:nvPr/>
        </p:nvCxnSpPr>
        <p:spPr bwMode="auto">
          <a:xfrm>
            <a:off x="1774676" y="3477144"/>
            <a:ext cx="4256473" cy="1534506"/>
          </a:xfrm>
          <a:prstGeom prst="straightConnector1">
            <a:avLst/>
          </a:prstGeom>
          <a:noFill/>
          <a:ln w="9525" algn="ctr">
            <a:solidFill>
              <a:srgbClr val="FF0000"/>
            </a:solidFill>
            <a:round/>
            <a:tailEnd type="arrow" w="lg" len="lg"/>
          </a:ln>
        </p:spPr>
      </p:cxnSp>
      <p:pic>
        <p:nvPicPr>
          <p:cNvPr id="9" name="図 8"/>
          <p:cNvPicPr>
            <a:picLocks noChangeAspect="1"/>
          </p:cNvPicPr>
          <p:nvPr/>
        </p:nvPicPr>
        <p:blipFill>
          <a:blip r:embed="rId3"/>
          <a:stretch>
            <a:fillRect/>
          </a:stretch>
        </p:blipFill>
        <p:spPr>
          <a:xfrm>
            <a:off x="1074817" y="5001452"/>
            <a:ext cx="5887958" cy="1298814"/>
          </a:xfrm>
          <a:prstGeom prst="rect">
            <a:avLst/>
          </a:prstGeom>
          <a:ln>
            <a:solidFill>
              <a:schemeClr val="bg1">
                <a:lumMod val="85000"/>
              </a:schemeClr>
            </a:solidFill>
          </a:ln>
        </p:spPr>
      </p:pic>
      <p:pic>
        <p:nvPicPr>
          <p:cNvPr id="11" name="図 10"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1149" y="4061152"/>
            <a:ext cx="4252994" cy="1900996"/>
          </a:xfrm>
          <a:prstGeom prst="rect">
            <a:avLst/>
          </a:prstGeom>
          <a:ln>
            <a:solidFill>
              <a:schemeClr val="tx1"/>
            </a:solidFill>
          </a:ln>
        </p:spPr>
      </p:pic>
      <p:sp>
        <p:nvSpPr>
          <p:cNvPr id="16" name="線吹き出し 2 (枠付き) 15"/>
          <p:cNvSpPr/>
          <p:nvPr/>
        </p:nvSpPr>
        <p:spPr>
          <a:xfrm>
            <a:off x="8178056" y="2987348"/>
            <a:ext cx="1927969" cy="389424"/>
          </a:xfrm>
          <a:prstGeom prst="borderCallout2">
            <a:avLst>
              <a:gd name="adj1" fmla="val 99725"/>
              <a:gd name="adj2" fmla="val 47811"/>
              <a:gd name="adj3" fmla="val 194630"/>
              <a:gd name="adj4" fmla="val 47771"/>
              <a:gd name="adj5" fmla="val 267162"/>
              <a:gd name="adj6" fmla="val 1613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入力方法については</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P.25</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en-US" altLang="ja-JP" sz="1000" b="1" dirty="0">
                <a:solidFill>
                  <a:schemeClr val="tx1"/>
                </a:solidFill>
                <a:latin typeface="メイリオ" panose="020B0604030504040204" charset="-128"/>
                <a:ea typeface="メイリオ" panose="020B0604030504040204" charset="-128"/>
                <a:cs typeface="メイリオ" panose="020B0604030504040204" charset="-128"/>
              </a:rPr>
              <a:t>P.27</a:t>
            </a:r>
            <a:r>
              <a:rPr lang="ja-JP" altLang="en-US" sz="1000" b="1" dirty="0">
                <a:solidFill>
                  <a:schemeClr val="tx1"/>
                </a:solidFill>
                <a:latin typeface="メイリオ" panose="020B0604030504040204" charset="-128"/>
                <a:ea typeface="メイリオ" panose="020B0604030504040204" charset="-128"/>
                <a:cs typeface="メイリオ" panose="020B0604030504040204" charset="-128"/>
              </a:rPr>
              <a:t>をご参照下さい。</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1" cstate="print"/>
          <a:stretch>
            <a:fillRect/>
          </a:stretch>
        </p:blipFill>
        <p:spPr>
          <a:xfrm>
            <a:off x="1069810" y="5232084"/>
            <a:ext cx="7109226" cy="1062135"/>
          </a:xfrm>
          <a:prstGeom prst="rect">
            <a:avLst/>
          </a:prstGeom>
          <a:ln>
            <a:solidFill>
              <a:schemeClr val="bg1">
                <a:lumMod val="65000"/>
              </a:schemeClr>
            </a:solidFill>
          </a:ln>
        </p:spPr>
      </p:pic>
      <p:pic>
        <p:nvPicPr>
          <p:cNvPr id="4" name="図 3"/>
          <p:cNvPicPr>
            <a:picLocks noChangeAspect="1"/>
          </p:cNvPicPr>
          <p:nvPr/>
        </p:nvPicPr>
        <p:blipFill>
          <a:blip r:embed="rId2" cstate="print"/>
          <a:stretch>
            <a:fillRect/>
          </a:stretch>
        </p:blipFill>
        <p:spPr>
          <a:xfrm>
            <a:off x="1014549" y="2120007"/>
            <a:ext cx="5796016" cy="2484007"/>
          </a:xfrm>
          <a:prstGeom prst="rect">
            <a:avLst/>
          </a:prstGeom>
          <a:ln>
            <a:solidFill>
              <a:schemeClr val="bg1">
                <a:lumMod val="65000"/>
              </a:schemeClr>
            </a:solidFill>
          </a:ln>
        </p:spPr>
      </p:pic>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工数実績申請</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9" name="コンテンツ プレースホルダー 8"/>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月次工数実績画面の</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承認申請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ボタンをクリックすると、申請ダイアログが表示されます。</a:t>
            </a:r>
            <a:endParaRPr lang="ja-JP" altLang="en-US" sz="2200" dirty="0">
              <a:latin typeface="メイリオ" panose="020B0604030504040204" charset="-128"/>
              <a:ea typeface="メイリオ" panose="020B0604030504040204" charset="-128"/>
              <a:cs typeface="メイリオ" panose="020B0604030504040204" charset="-128"/>
            </a:endParaRPr>
          </a:p>
          <a:p>
            <a:r>
              <a:rPr lang="ja-JP" altLang="en-US" sz="2200" dirty="0">
                <a:latin typeface="メイリオ" panose="020B0604030504040204" charset="-128"/>
                <a:ea typeface="メイリオ" panose="020B0604030504040204" charset="-128"/>
                <a:cs typeface="メイリオ" panose="020B0604030504040204" charset="-128"/>
              </a:rPr>
              <a:t>コメントを入力し（任意）、</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ボタンをクリックしてください。</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41" name="角丸四角形 40"/>
          <p:cNvSpPr/>
          <p:nvPr/>
        </p:nvSpPr>
        <p:spPr>
          <a:xfrm>
            <a:off x="6281213" y="2444830"/>
            <a:ext cx="457373" cy="19093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41" idx="2"/>
            <a:endCxn id="3" idx="1"/>
          </p:cNvCxnSpPr>
          <p:nvPr/>
        </p:nvCxnSpPr>
        <p:spPr bwMode="auto">
          <a:xfrm>
            <a:off x="6509900" y="2635765"/>
            <a:ext cx="958246" cy="808913"/>
          </a:xfrm>
          <a:prstGeom prst="straightConnector1">
            <a:avLst/>
          </a:prstGeom>
          <a:noFill/>
          <a:ln w="9525" algn="ctr">
            <a:solidFill>
              <a:srgbClr val="FF0000"/>
            </a:solidFill>
            <a:round/>
            <a:tailEnd type="arrow" w="lg" len="lg"/>
          </a:ln>
        </p:spPr>
      </p:cxnSp>
      <p:sp>
        <p:nvSpPr>
          <p:cNvPr id="19" name="テキスト ボックス 3"/>
          <p:cNvSpPr txBox="1">
            <a:spLocks noChangeArrowheads="1"/>
          </p:cNvSpPr>
          <p:nvPr/>
        </p:nvSpPr>
        <p:spPr bwMode="auto">
          <a:xfrm>
            <a:off x="1014549" y="4671031"/>
            <a:ext cx="4673074" cy="523220"/>
          </a:xfrm>
          <a:prstGeom prst="rect">
            <a:avLst/>
          </a:prstGeom>
          <a:noFill/>
          <a:ln w="9525">
            <a:noFill/>
            <a:miter lim="800000"/>
          </a:ln>
        </p:spPr>
        <p:txBody>
          <a:bodyPr wrap="none">
            <a:spAutoFit/>
          </a:bodyPr>
          <a:lstStyle/>
          <a:p>
            <a:r>
              <a:rPr lang="ja-JP" altLang="en-US" sz="1400" dirty="0">
                <a:latin typeface="メイリオ" panose="020B0604030504040204" charset="-128"/>
                <a:ea typeface="メイリオ" panose="020B0604030504040204" charset="-128"/>
                <a:cs typeface="メイリオ" panose="020B0604030504040204" charset="-128"/>
              </a:rPr>
              <a:t>申請を行うとステータスが「承認待ち」に変わります。</a:t>
            </a:r>
            <a:endParaRPr lang="en-US" altLang="ja-JP" sz="1400" dirty="0">
              <a:latin typeface="メイリオ" panose="020B0604030504040204" charset="-128"/>
              <a:ea typeface="メイリオ" panose="020B0604030504040204" charset="-128"/>
              <a:cs typeface="メイリオ" panose="020B0604030504040204" charset="-128"/>
            </a:endParaRPr>
          </a:p>
          <a:p>
            <a:r>
              <a:rPr lang="ja-JP" altLang="en-US" sz="1400" dirty="0">
                <a:latin typeface="メイリオ" panose="020B0604030504040204" charset="-128"/>
                <a:ea typeface="メイリオ" panose="020B0604030504040204" charset="-128"/>
                <a:cs typeface="メイリオ" panose="020B0604030504040204" charset="-128"/>
              </a:rPr>
              <a:t>また、申請した工数実績の変更はできなくなります。</a:t>
            </a:r>
            <a:endParaRPr lang="en-US" altLang="ja-JP" sz="1400" dirty="0">
              <a:latin typeface="メイリオ" panose="020B0604030504040204" charset="-128"/>
              <a:ea typeface="メイリオ" panose="020B0604030504040204" charset="-128"/>
              <a:cs typeface="メイリオ" panose="020B0604030504040204" charset="-128"/>
            </a:endParaRPr>
          </a:p>
        </p:txBody>
      </p:sp>
      <p:sp>
        <p:nvSpPr>
          <p:cNvPr id="16" name="角丸四角形 15"/>
          <p:cNvSpPr/>
          <p:nvPr/>
        </p:nvSpPr>
        <p:spPr>
          <a:xfrm>
            <a:off x="6899003" y="5637341"/>
            <a:ext cx="582477" cy="25161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3" cstate="print"/>
          <a:stretch>
            <a:fillRect/>
          </a:stretch>
        </p:blipFill>
        <p:spPr>
          <a:xfrm>
            <a:off x="7468146" y="2635764"/>
            <a:ext cx="3701810" cy="161782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1" cstate="print"/>
          <a:stretch>
            <a:fillRect/>
          </a:stretch>
        </p:blipFill>
        <p:spPr>
          <a:xfrm>
            <a:off x="1104837" y="1486824"/>
            <a:ext cx="6599621" cy="2856950"/>
          </a:xfrm>
          <a:prstGeom prst="rect">
            <a:avLst/>
          </a:prstGeom>
          <a:ln>
            <a:solidFill>
              <a:schemeClr val="bg1">
                <a:lumMod val="65000"/>
              </a:schemeClr>
            </a:solidFill>
          </a:ln>
        </p:spPr>
      </p:pic>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承認状況の確認</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月次工数実績画面で承認状況を確認することができます。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30" name="角丸四角形 29"/>
          <p:cNvSpPr/>
          <p:nvPr/>
        </p:nvSpPr>
        <p:spPr>
          <a:xfrm>
            <a:off x="6539271" y="1843917"/>
            <a:ext cx="562017" cy="23176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37" name="角丸四角形 36"/>
          <p:cNvSpPr/>
          <p:nvPr/>
        </p:nvSpPr>
        <p:spPr>
          <a:xfrm>
            <a:off x="4024008" y="3548445"/>
            <a:ext cx="4444079" cy="2202116"/>
          </a:xfrm>
          <a:prstGeom prst="roundRect">
            <a:avLst>
              <a:gd name="adj" fmla="val 1221"/>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ステータスボタンをクリックすると詳細な履歴を確認することもできます。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申請を取り消したい場合</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申請取消</a:t>
            </a:r>
            <a:r>
              <a:rPr lang="en-US"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ボタンをクリックすると、申請前の状態に戻ります。</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ja-JP" altLang="en-US" sz="800" b="1" dirty="0">
                <a:solidFill>
                  <a:schemeClr val="tx1"/>
                </a:solidFill>
                <a:latin typeface="メイリオ" panose="020B0604030504040204" charset="-128"/>
                <a:ea typeface="メイリオ" panose="020B0604030504040204" charset="-128"/>
                <a:cs typeface="メイリオ" panose="020B0604030504040204" charset="-128"/>
              </a:rPr>
              <a:t>却下された場合</a:t>
            </a:r>
            <a:r>
              <a:rPr lang="en-US"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ja-JP" altLang="en-US" sz="800" dirty="0">
                <a:solidFill>
                  <a:schemeClr val="tx1"/>
                </a:solidFill>
                <a:latin typeface="メイリオ" panose="020B0604030504040204" charset="-128"/>
                <a:ea typeface="メイリオ" panose="020B0604030504040204" charset="-128"/>
                <a:cs typeface="メイリオ" panose="020B0604030504040204" charset="-128"/>
              </a:rPr>
              <a:t>　　・内容を修正し、申請を再度行ってください。</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5" name="Rectangle 3"/>
          <p:cNvSpPr>
            <a:spLocks noChangeArrowheads="1"/>
          </p:cNvSpPr>
          <p:nvPr/>
        </p:nvSpPr>
        <p:spPr bwMode="auto">
          <a:xfrm>
            <a:off x="2354198" y="6078726"/>
            <a:ext cx="6911793" cy="280346"/>
          </a:xfrm>
          <a:prstGeom prst="rect">
            <a:avLst/>
          </a:prstGeom>
          <a:solidFill>
            <a:schemeClr val="bg1"/>
          </a:solidFill>
          <a:ln w="38100">
            <a:solidFill>
              <a:srgbClr val="FF0000"/>
            </a:solidFill>
            <a:miter lim="800000"/>
          </a:ln>
        </p:spPr>
        <p:txBody>
          <a:bodyPr wrap="square" anchor="t">
            <a:noAutofit/>
          </a:bodyPr>
          <a:lstStyle/>
          <a:p>
            <a:r>
              <a:rPr lang="ja-JP" altLang="en-US" sz="1200" dirty="0">
                <a:latin typeface="メイリオ" panose="020B0604030504040204" charset="-128"/>
                <a:ea typeface="メイリオ" panose="020B0604030504040204" charset="-128"/>
                <a:cs typeface="メイリオ" panose="020B0604030504040204" charset="-128"/>
              </a:rPr>
              <a:t>・申請が承認または却下されると、承認者から申請者へメールでも自動通知されます。</a:t>
            </a:r>
            <a:endParaRPr lang="ja-JP" altLang="en-US" sz="1200" dirty="0">
              <a:latin typeface="メイリオ" panose="020B0604030504040204" charset="-128"/>
              <a:ea typeface="メイリオ" panose="020B0604030504040204" charset="-128"/>
              <a:cs typeface="メイリオ" panose="020B0604030504040204" charset="-128"/>
            </a:endParaRPr>
          </a:p>
        </p:txBody>
      </p:sp>
      <p:grpSp>
        <p:nvGrpSpPr>
          <p:cNvPr id="19" name="グループ化 18"/>
          <p:cNvGrpSpPr/>
          <p:nvPr/>
        </p:nvGrpSpPr>
        <p:grpSpPr>
          <a:xfrm>
            <a:off x="8151383" y="2098322"/>
            <a:ext cx="1902196" cy="1298653"/>
            <a:chOff x="7103047" y="2303054"/>
            <a:chExt cx="1902196" cy="1298653"/>
          </a:xfrm>
        </p:grpSpPr>
        <p:sp>
          <p:nvSpPr>
            <p:cNvPr id="21" name="線吹き出し 2 (枠付き) 20"/>
            <p:cNvSpPr/>
            <p:nvPr/>
          </p:nvSpPr>
          <p:spPr>
            <a:xfrm>
              <a:off x="7103047" y="2303054"/>
              <a:ext cx="1902196" cy="1298653"/>
            </a:xfrm>
            <a:prstGeom prst="borderCallout2">
              <a:avLst>
                <a:gd name="adj1" fmla="val 8142"/>
                <a:gd name="adj2" fmla="val -1727"/>
                <a:gd name="adj3" fmla="val 8356"/>
                <a:gd name="adj4" fmla="val -9047"/>
                <a:gd name="adj5" fmla="val -2183"/>
                <a:gd name="adj6" fmla="val -6984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000" dirty="0">
                  <a:solidFill>
                    <a:schemeClr val="tx1"/>
                  </a:solidFill>
                  <a:latin typeface="メイリオ" panose="020B0604030504040204" charset="-128"/>
                  <a:ea typeface="メイリオ" panose="020B0604030504040204" charset="-128"/>
                  <a:cs typeface="メイリオ" panose="020B0604030504040204" charset="-128"/>
                </a:rPr>
                <a:t>承認状況に応じてステータスのリンクアイコンが変わります。</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1" name="正方形/長方形 30"/>
            <p:cNvSpPr/>
            <p:nvPr/>
          </p:nvSpPr>
          <p:spPr>
            <a:xfrm>
              <a:off x="7915514" y="2755342"/>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・・・承認待ち</a:t>
              </a:r>
              <a:endParaRPr lang="ja-JP" altLang="en-US" sz="800" dirty="0">
                <a:latin typeface="メイリオ" panose="020B0604030504040204" charset="-128"/>
                <a:ea typeface="メイリオ" panose="020B0604030504040204" charset="-128"/>
                <a:cs typeface="メイリオ" panose="020B0604030504040204" charset="-128"/>
              </a:endParaRPr>
            </a:p>
          </p:txBody>
        </p:sp>
        <p:sp>
          <p:nvSpPr>
            <p:cNvPr id="32" name="正方形/長方形 31"/>
            <p:cNvSpPr/>
            <p:nvPr/>
          </p:nvSpPr>
          <p:spPr>
            <a:xfrm>
              <a:off x="7905496" y="297357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・・・承認済み</a:t>
              </a:r>
              <a:endParaRPr lang="ja-JP" altLang="en-US" sz="800" dirty="0">
                <a:latin typeface="メイリオ" panose="020B0604030504040204" charset="-128"/>
                <a:ea typeface="メイリオ" panose="020B0604030504040204" charset="-128"/>
                <a:cs typeface="メイリオ" panose="020B0604030504040204" charset="-128"/>
              </a:endParaRPr>
            </a:p>
          </p:txBody>
        </p:sp>
        <p:sp>
          <p:nvSpPr>
            <p:cNvPr id="33" name="正方形/長方形 32"/>
            <p:cNvSpPr/>
            <p:nvPr/>
          </p:nvSpPr>
          <p:spPr>
            <a:xfrm>
              <a:off x="7928188" y="322759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800" dirty="0">
                  <a:latin typeface="メイリオ" panose="020B0604030504040204" charset="-128"/>
                  <a:ea typeface="メイリオ" panose="020B0604030504040204" charset="-128"/>
                  <a:cs typeface="メイリオ" panose="020B0604030504040204" charset="-128"/>
                </a:rPr>
                <a:t>・・・却下</a:t>
              </a:r>
              <a:endParaRPr lang="ja-JP" altLang="en-US" sz="800" dirty="0">
                <a:latin typeface="メイリオ" panose="020B0604030504040204" charset="-128"/>
                <a:ea typeface="メイリオ" panose="020B0604030504040204" charset="-128"/>
                <a:cs typeface="メイリオ" panose="020B0604030504040204" charset="-128"/>
              </a:endParaRPr>
            </a:p>
          </p:txBody>
        </p:sp>
        <p:pic>
          <p:nvPicPr>
            <p:cNvPr id="34" name="図 33"/>
            <p:cNvPicPr>
              <a:picLocks noChangeAspect="1"/>
            </p:cNvPicPr>
            <p:nvPr/>
          </p:nvPicPr>
          <p:blipFill>
            <a:blip r:embed="rId2" cstate="print"/>
            <a:stretch>
              <a:fillRect/>
            </a:stretch>
          </p:blipFill>
          <p:spPr>
            <a:xfrm>
              <a:off x="7253188" y="3183132"/>
              <a:ext cx="787071" cy="285421"/>
            </a:xfrm>
            <a:prstGeom prst="rect">
              <a:avLst/>
            </a:prstGeom>
          </p:spPr>
        </p:pic>
        <p:pic>
          <p:nvPicPr>
            <p:cNvPr id="36" name="図 35"/>
            <p:cNvPicPr>
              <a:picLocks noChangeAspect="1"/>
            </p:cNvPicPr>
            <p:nvPr/>
          </p:nvPicPr>
          <p:blipFill>
            <a:blip r:embed="rId3" cstate="print"/>
            <a:stretch>
              <a:fillRect/>
            </a:stretch>
          </p:blipFill>
          <p:spPr>
            <a:xfrm>
              <a:off x="7272932" y="2701016"/>
              <a:ext cx="838200" cy="266700"/>
            </a:xfrm>
            <a:prstGeom prst="rect">
              <a:avLst/>
            </a:prstGeom>
          </p:spPr>
        </p:pic>
        <p:pic>
          <p:nvPicPr>
            <p:cNvPr id="38" name="図 37"/>
            <p:cNvPicPr>
              <a:picLocks noChangeAspect="1"/>
            </p:cNvPicPr>
            <p:nvPr/>
          </p:nvPicPr>
          <p:blipFill>
            <a:blip r:embed="rId4" cstate="print"/>
            <a:stretch>
              <a:fillRect/>
            </a:stretch>
          </p:blipFill>
          <p:spPr>
            <a:xfrm>
              <a:off x="7305370" y="2988832"/>
              <a:ext cx="790575" cy="190500"/>
            </a:xfrm>
            <a:prstGeom prst="rect">
              <a:avLst/>
            </a:prstGeom>
          </p:spPr>
        </p:pic>
      </p:grpSp>
      <p:pic>
        <p:nvPicPr>
          <p:cNvPr id="4" name="図 3"/>
          <p:cNvPicPr>
            <a:picLocks noChangeAspect="1"/>
          </p:cNvPicPr>
          <p:nvPr/>
        </p:nvPicPr>
        <p:blipFill>
          <a:blip r:embed="rId5" cstate="print"/>
          <a:stretch>
            <a:fillRect/>
          </a:stretch>
        </p:blipFill>
        <p:spPr>
          <a:xfrm>
            <a:off x="4475931" y="3859895"/>
            <a:ext cx="3206921" cy="1223694"/>
          </a:xfrm>
          <a:prstGeom prst="rect">
            <a:avLst/>
          </a:prstGeom>
          <a:ln>
            <a:solidFill>
              <a:schemeClr val="bg1">
                <a:lumMod val="65000"/>
              </a:schemeClr>
            </a:solid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1" cstate="print"/>
          <a:stretch>
            <a:fillRect/>
          </a:stretch>
        </p:blipFill>
        <p:spPr>
          <a:xfrm>
            <a:off x="1698480" y="2242986"/>
            <a:ext cx="5970467" cy="2584592"/>
          </a:xfrm>
          <a:prstGeom prst="rect">
            <a:avLst/>
          </a:prstGeom>
          <a:ln>
            <a:solidFill>
              <a:schemeClr val="bg1">
                <a:lumMod val="65000"/>
              </a:schemeClr>
            </a:solidFill>
          </a:ln>
        </p:spPr>
      </p:pic>
      <p:sp>
        <p:nvSpPr>
          <p:cNvPr id="6" name="スライド番号プレースホルダー 5"/>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申請内容の印刷</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9" name="コンテンツ プレースホルダー 8"/>
          <p:cNvSpPr>
            <a:spLocks noGrp="1"/>
          </p:cNvSpPr>
          <p:nvPr>
            <p:ph sz="quarter" idx="4294967295"/>
          </p:nvPr>
        </p:nvSpPr>
        <p:spPr>
          <a:xfrm>
            <a:off x="654357" y="824470"/>
            <a:ext cx="10944735" cy="5632966"/>
          </a:xfrm>
          <a:prstGeom prst="rect">
            <a:avLst/>
          </a:prstGeom>
        </p:spPr>
        <p:txBody>
          <a:bodyPr/>
          <a:lstStyle/>
          <a:p>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印刷</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ボタンをクリックすると、印刷イメージ画面が表示されます。</a:t>
            </a:r>
            <a:endParaRPr lang="en-US" altLang="ja-JP" sz="2200" dirty="0">
              <a:latin typeface="メイリオ" panose="020B0604030504040204" charset="-128"/>
              <a:ea typeface="メイリオ" panose="020B0604030504040204" charset="-128"/>
              <a:cs typeface="メイリオ" panose="020B0604030504040204" charset="-128"/>
            </a:endParaRPr>
          </a:p>
          <a:p>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プリンタへ出力</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ボタンをクリックすると印刷することができます。</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41" name="角丸四角形 40"/>
          <p:cNvSpPr/>
          <p:nvPr/>
        </p:nvSpPr>
        <p:spPr>
          <a:xfrm>
            <a:off x="5812721" y="2577819"/>
            <a:ext cx="333302" cy="18142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41" idx="3"/>
          </p:cNvCxnSpPr>
          <p:nvPr/>
        </p:nvCxnSpPr>
        <p:spPr bwMode="auto">
          <a:xfrm flipV="1">
            <a:off x="6146024" y="2667512"/>
            <a:ext cx="248881" cy="1021"/>
          </a:xfrm>
          <a:prstGeom prst="straightConnector1">
            <a:avLst/>
          </a:prstGeom>
          <a:noFill/>
          <a:ln w="9525" algn="ctr">
            <a:solidFill>
              <a:srgbClr val="FF0000"/>
            </a:solidFill>
            <a:round/>
            <a:tailEnd type="arrow" w="lg" len="lg"/>
          </a:ln>
        </p:spPr>
      </p:cxnSp>
      <p:sp>
        <p:nvSpPr>
          <p:cNvPr id="16" name="大波 15"/>
          <p:cNvSpPr/>
          <p:nvPr/>
        </p:nvSpPr>
        <p:spPr>
          <a:xfrm>
            <a:off x="6416097" y="4331906"/>
            <a:ext cx="4123997" cy="145012"/>
          </a:xfrm>
          <a:prstGeom prst="wav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 name="図 2"/>
          <p:cNvPicPr>
            <a:picLocks noChangeAspect="1"/>
          </p:cNvPicPr>
          <p:nvPr/>
        </p:nvPicPr>
        <p:blipFill rotWithShape="1">
          <a:blip r:embed="rId2" cstate="print"/>
          <a:srcRect t="7892" r="3441" b="53055"/>
          <a:stretch>
            <a:fillRect/>
          </a:stretch>
        </p:blipFill>
        <p:spPr>
          <a:xfrm>
            <a:off x="6373716" y="2563178"/>
            <a:ext cx="4166379" cy="1794290"/>
          </a:xfrm>
          <a:prstGeom prst="rect">
            <a:avLst/>
          </a:prstGeom>
          <a:ln>
            <a:solidFill>
              <a:schemeClr val="bg1">
                <a:lumMod val="65000"/>
              </a:schemeClr>
            </a:solidFill>
          </a:ln>
        </p:spPr>
      </p:pic>
      <p:pic>
        <p:nvPicPr>
          <p:cNvPr id="4" name="図 3"/>
          <p:cNvPicPr>
            <a:picLocks noChangeAspect="1"/>
          </p:cNvPicPr>
          <p:nvPr/>
        </p:nvPicPr>
        <p:blipFill rotWithShape="1">
          <a:blip r:embed="rId3" cstate="print"/>
          <a:srcRect t="73540" r="3569"/>
          <a:stretch>
            <a:fillRect/>
          </a:stretch>
        </p:blipFill>
        <p:spPr>
          <a:xfrm>
            <a:off x="6394905" y="4476919"/>
            <a:ext cx="4145189" cy="1211103"/>
          </a:xfrm>
          <a:prstGeom prst="rect">
            <a:avLst/>
          </a:prstGeom>
          <a:ln>
            <a:solidFill>
              <a:schemeClr val="bg1">
                <a:lumMod val="65000"/>
              </a:schemeClr>
            </a:solidFill>
          </a:ln>
        </p:spPr>
      </p:pic>
      <p:sp>
        <p:nvSpPr>
          <p:cNvPr id="11" name="角丸四角形 10"/>
          <p:cNvSpPr/>
          <p:nvPr/>
        </p:nvSpPr>
        <p:spPr>
          <a:xfrm>
            <a:off x="6449742" y="2487106"/>
            <a:ext cx="751065" cy="27213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4294967295"/>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4" name="フッター プレースホルダー 3"/>
          <p:cNvSpPr>
            <a:spLocks noGrp="1"/>
          </p:cNvSpPr>
          <p:nvPr>
            <p:ph type="ftr" sz="quarter" idx="3"/>
          </p:nvPr>
        </p:nvSpPr>
        <p:spPr>
          <a:xfrm>
            <a:off x="3628" y="6611257"/>
            <a:ext cx="4114800" cy="240844"/>
          </a:xfrm>
          <a:prstGeom prst="rect">
            <a:avLst/>
          </a:prstGeom>
        </p:spPr>
        <p:txBody>
          <a:bodyPr/>
          <a:lstStyle/>
          <a:p>
            <a:pPr algn="l"/>
            <a:r>
              <a:rPr kumimoji="1" lang="en-US" altLang="ja-JP" dirty="0">
                <a:solidFill>
                  <a:schemeClr val="tx1"/>
                </a:solidFill>
              </a:rPr>
              <a:t>Copyright © TeamSpirit Inc. All Rights Reserved.</a:t>
            </a:r>
            <a:endParaRPr kumimoji="1" lang="ja-JP" alt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Autofit/>
          </a:bodyPr>
          <a:lstStyle/>
          <a:p>
            <a:r>
              <a:rPr lang="en-US" altLang="ja-JP" dirty="0">
                <a:latin typeface="メイリオ" panose="020B0604030504040204" charset="-128"/>
                <a:ea typeface="メイリオ" panose="020B0604030504040204" charset="-128"/>
                <a:cs typeface="メイリオ" panose="020B0604030504040204" charset="-128"/>
              </a:rPr>
              <a:t>TeamSpirit</a:t>
            </a:r>
            <a:r>
              <a:rPr lang="ja-JP" altLang="en-US" dirty="0">
                <a:latin typeface="メイリオ" panose="020B0604030504040204" charset="-128"/>
                <a:ea typeface="メイリオ" panose="020B0604030504040204" charset="-128"/>
                <a:cs typeface="メイリオ" panose="020B0604030504040204" charset="-128"/>
              </a:rPr>
              <a:t>のログイン方法（３</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ja-JP" altLang="en-US" sz="2200" dirty="0">
                <a:latin typeface="メイリオ" panose="020B0604030504040204" charset="-128"/>
                <a:ea typeface="メイリオ" panose="020B0604030504040204" charset="-128"/>
                <a:cs typeface="メイリオ" panose="020B0604030504040204" charset="-128"/>
              </a:rPr>
              <a:t>ログイン後、画面左上のアプリケーションランチャーから［</a:t>
            </a:r>
            <a:r>
              <a:rPr lang="en-US" altLang="ja-JP" sz="2200" dirty="0" err="1">
                <a:latin typeface="メイリオ" panose="020B0604030504040204" charset="-128"/>
                <a:ea typeface="メイリオ" panose="020B0604030504040204" charset="-128"/>
                <a:cs typeface="メイリオ" panose="020B0604030504040204" charset="-128"/>
              </a:rPr>
              <a:t>TeamSpirit</a:t>
            </a:r>
            <a:r>
              <a:rPr lang="ja-JP" altLang="en-US" sz="2200" dirty="0">
                <a:latin typeface="メイリオ" panose="020B0604030504040204" charset="-128"/>
                <a:ea typeface="メイリオ" panose="020B0604030504040204" charset="-128"/>
                <a:cs typeface="メイリオ" panose="020B0604030504040204" charset="-128"/>
              </a:rPr>
              <a:t>］を選択します。表示されない場合は検索ください。</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sz="2400" dirty="0"/>
          </a:p>
        </p:txBody>
      </p:sp>
      <p:pic>
        <p:nvPicPr>
          <p:cNvPr id="4" name="図 3"/>
          <p:cNvPicPr>
            <a:picLocks noChangeAspect="1"/>
          </p:cNvPicPr>
          <p:nvPr/>
        </p:nvPicPr>
        <p:blipFill>
          <a:blip r:embed="rId1"/>
          <a:stretch>
            <a:fillRect/>
          </a:stretch>
        </p:blipFill>
        <p:spPr>
          <a:xfrm>
            <a:off x="1082573" y="1972074"/>
            <a:ext cx="10268216" cy="2373740"/>
          </a:xfrm>
          <a:prstGeom prst="rect">
            <a:avLst/>
          </a:prstGeom>
          <a:ln>
            <a:solidFill>
              <a:schemeClr val="tx1">
                <a:lumMod val="50000"/>
                <a:lumOff val="50000"/>
              </a:schemeClr>
            </a:solidFill>
          </a:ln>
        </p:spPr>
      </p:pic>
      <p:sp>
        <p:nvSpPr>
          <p:cNvPr id="12" name="角丸四角形 11"/>
          <p:cNvSpPr/>
          <p:nvPr/>
        </p:nvSpPr>
        <p:spPr>
          <a:xfrm>
            <a:off x="1090560" y="2220176"/>
            <a:ext cx="314268" cy="27188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2"/>
          <a:stretch>
            <a:fillRect/>
          </a:stretch>
        </p:blipFill>
        <p:spPr>
          <a:xfrm>
            <a:off x="1434266" y="3146163"/>
            <a:ext cx="9160030" cy="2389686"/>
          </a:xfrm>
          <a:prstGeom prst="rect">
            <a:avLst/>
          </a:prstGeom>
          <a:ln>
            <a:solidFill>
              <a:schemeClr val="tx1">
                <a:lumMod val="50000"/>
                <a:lumOff val="50000"/>
              </a:schemeClr>
            </a:solidFill>
          </a:ln>
        </p:spPr>
      </p:pic>
      <p:cxnSp>
        <p:nvCxnSpPr>
          <p:cNvPr id="11" name="直線矢印コネクタ 10"/>
          <p:cNvCxnSpPr/>
          <p:nvPr/>
        </p:nvCxnSpPr>
        <p:spPr>
          <a:xfrm>
            <a:off x="1267682" y="2492063"/>
            <a:ext cx="3999428" cy="91728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12" idx="2"/>
          </p:cNvCxnSpPr>
          <p:nvPr/>
        </p:nvCxnSpPr>
        <p:spPr>
          <a:xfrm>
            <a:off x="1247694" y="2492063"/>
            <a:ext cx="4848306" cy="26205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en-US" altLang="ja-JP" dirty="0" err="1">
                <a:latin typeface="メイリオ" panose="020B0604030504040204" charset="-128"/>
                <a:ea typeface="メイリオ" panose="020B0604030504040204" charset="-128"/>
                <a:cs typeface="メイリオ" panose="020B0604030504040204" charset="-128"/>
              </a:rPr>
              <a:t>TeamSpirit</a:t>
            </a:r>
            <a:r>
              <a:rPr lang="ja-JP" altLang="en-US" dirty="0">
                <a:latin typeface="メイリオ" panose="020B0604030504040204" charset="-128"/>
                <a:ea typeface="メイリオ" panose="020B0604030504040204" charset="-128"/>
                <a:cs typeface="メイリオ" panose="020B0604030504040204" charset="-128"/>
              </a:rPr>
              <a:t>のログイン方法（４</a:t>
            </a:r>
            <a:r>
              <a:rPr lang="en-US" altLang="ja-JP" dirty="0">
                <a:latin typeface="メイリオ" panose="020B0604030504040204" charset="-128"/>
                <a:ea typeface="メイリオ" panose="020B0604030504040204" charset="-128"/>
                <a:cs typeface="メイリオ" panose="020B0604030504040204" charset="-128"/>
              </a:rPr>
              <a:t>/</a:t>
            </a:r>
            <a:r>
              <a:rPr lang="ja-JP" altLang="en-US" dirty="0">
                <a:latin typeface="メイリオ" panose="020B0604030504040204" charset="-128"/>
                <a:ea typeface="メイリオ" panose="020B0604030504040204" charset="-128"/>
                <a:cs typeface="メイリオ" panose="020B0604030504040204" charset="-128"/>
              </a:rPr>
              <a:t>４）</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kumimoji="1" lang="ja-JP" altLang="en-US" sz="2200" dirty="0"/>
              <a:t>ホーム画面が表示されます。</a:t>
            </a:r>
            <a:endParaRPr kumimoji="1" lang="ja-JP" altLang="en-US" sz="2200" dirty="0"/>
          </a:p>
        </p:txBody>
      </p:sp>
      <p:pic>
        <p:nvPicPr>
          <p:cNvPr id="4" name="図 3"/>
          <p:cNvPicPr>
            <a:picLocks noChangeAspect="1"/>
          </p:cNvPicPr>
          <p:nvPr/>
        </p:nvPicPr>
        <p:blipFill>
          <a:blip r:embed="rId1"/>
          <a:stretch>
            <a:fillRect/>
          </a:stretch>
        </p:blipFill>
        <p:spPr>
          <a:xfrm>
            <a:off x="1749731" y="1397815"/>
            <a:ext cx="8324850" cy="4486275"/>
          </a:xfrm>
          <a:prstGeom prst="rect">
            <a:avLst/>
          </a:prstGeom>
          <a:ln>
            <a:solidFill>
              <a:schemeClr val="bg1">
                <a:lumMod val="85000"/>
              </a:schemeClr>
            </a:solidFill>
          </a:ln>
        </p:spPr>
      </p:pic>
      <p:sp>
        <p:nvSpPr>
          <p:cNvPr id="8" name="Rectangle 3"/>
          <p:cNvSpPr>
            <a:spLocks noChangeArrowheads="1"/>
          </p:cNvSpPr>
          <p:nvPr/>
        </p:nvSpPr>
        <p:spPr bwMode="auto">
          <a:xfrm>
            <a:off x="1749730" y="5944833"/>
            <a:ext cx="8324849" cy="427844"/>
          </a:xfrm>
          <a:prstGeom prst="rect">
            <a:avLst/>
          </a:prstGeom>
          <a:solidFill>
            <a:schemeClr val="bg1"/>
          </a:solidFill>
          <a:ln w="38100">
            <a:solidFill>
              <a:srgbClr val="FF0000"/>
            </a:solidFill>
            <a:miter lim="800000"/>
          </a:ln>
        </p:spPr>
        <p:txBody>
          <a:bodyPr wrap="square" anchor="ctr">
            <a:noAutofit/>
          </a:bodyPr>
          <a:lstStyle/>
          <a:p>
            <a:r>
              <a:rPr lang="en-US" altLang="ja-JP" sz="1200" dirty="0">
                <a:latin typeface="メイリオ" panose="020B0604030504040204" charset="-128"/>
                <a:ea typeface="メイリオ" panose="020B0604030504040204" charset="-128"/>
                <a:cs typeface="メイリオ" panose="020B0604030504040204" charset="-128"/>
              </a:rPr>
              <a:t>※</a:t>
            </a:r>
            <a:r>
              <a:rPr lang="ja-JP" altLang="en-US" sz="1200" dirty="0">
                <a:latin typeface="メイリオ" panose="020B0604030504040204" charset="-128"/>
                <a:ea typeface="メイリオ" panose="020B0604030504040204" charset="-128"/>
                <a:cs typeface="メイリオ" panose="020B0604030504040204" charset="-128"/>
              </a:rPr>
              <a:t>ご利用いただくメニューによってメニュータブの表示内容は異なります。</a:t>
            </a:r>
            <a:endParaRPr lang="ja-JP" altLang="en-US" sz="1200"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2962275"/>
            <a:ext cx="7886700" cy="466726"/>
          </a:xfrm>
          <a:prstGeom prst="rect">
            <a:avLst/>
          </a:prstGeom>
        </p:spPr>
        <p:txBody>
          <a:bodyPr anchor="ctr">
            <a:noAutofit/>
          </a:bodyPr>
          <a:lstStyle/>
          <a:p>
            <a:r>
              <a:rPr lang="ja-JP" altLang="en-US" sz="2800" b="1" dirty="0">
                <a:latin typeface="メイリオ" panose="020B0604030504040204" charset="-128"/>
                <a:ea typeface="メイリオ" panose="020B0604030504040204" charset="-128"/>
                <a:cs typeface="メイリオ" panose="020B0604030504040204" charset="-128"/>
              </a:rPr>
              <a:t>　２．勤怠管理（申請の流れ）</a:t>
            </a:r>
            <a:endParaRPr lang="ja-JP"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ja-JP" altLang="en-US" dirty="0">
                <a:latin typeface="メイリオ" panose="020B0604030504040204" charset="-128"/>
                <a:ea typeface="メイリオ" panose="020B0604030504040204" charset="-128"/>
                <a:cs typeface="メイリオ" panose="020B0604030504040204" charset="-128"/>
              </a:rPr>
              <a:t>勤怠管理の概要</a:t>
            </a:r>
            <a:endParaRPr lang="ja-JP"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pPr marL="273050" lvl="1">
              <a:spcBef>
                <a:spcPts val="600"/>
              </a:spcBef>
              <a:buFont typeface="Wingdings" panose="05000000000000000000" pitchFamily="2" charset="2"/>
              <a:buChar char="l"/>
            </a:pPr>
            <a:r>
              <a:rPr lang="ja-JP" altLang="en-US" sz="2200" dirty="0"/>
              <a:t>各日の勤怠状況（始業・終業時間や休憩時間）の入力や、休暇申請、直行直帰申請など各種申請が出来ます。</a:t>
            </a:r>
            <a:endParaRPr lang="en-US" altLang="ja-JP" sz="2200" dirty="0"/>
          </a:p>
          <a:p>
            <a:pPr marL="273050" lvl="1">
              <a:spcBef>
                <a:spcPts val="600"/>
              </a:spcBef>
              <a:buFont typeface="Wingdings" panose="05000000000000000000" pitchFamily="2" charset="2"/>
              <a:buChar char="l"/>
            </a:pPr>
            <a:endParaRPr lang="en-US" altLang="ja-JP" sz="2200" dirty="0"/>
          </a:p>
          <a:p>
            <a:pPr marL="273050" lvl="1">
              <a:spcBef>
                <a:spcPts val="600"/>
              </a:spcBef>
              <a:buFont typeface="Wingdings" panose="05000000000000000000" pitchFamily="2" charset="2"/>
              <a:buChar char="l"/>
            </a:pPr>
            <a:r>
              <a:rPr lang="ja-JP" altLang="en-US" sz="2200" dirty="0"/>
              <a:t>ここでは以下の各手順について説明します。</a:t>
            </a:r>
            <a:endParaRPr lang="en-US" altLang="ja-JP" sz="2200" dirty="0"/>
          </a:p>
          <a:p>
            <a:pPr marL="273050" lvl="1">
              <a:spcBef>
                <a:spcPts val="600"/>
              </a:spcBef>
              <a:buFont typeface="Wingdings" panose="05000000000000000000" pitchFamily="2" charset="2"/>
              <a:buChar char="l"/>
            </a:pPr>
            <a:endParaRPr lang="en-US" altLang="ja-JP" sz="2200" dirty="0"/>
          </a:p>
          <a:p>
            <a:pPr lvl="1"/>
            <a:r>
              <a:rPr lang="en-US" altLang="ja-JP" sz="2200" dirty="0">
                <a:latin typeface="メイリオ" panose="020B0604030504040204" charset="-128"/>
                <a:ea typeface="メイリオ" panose="020B0604030504040204" charset="-128"/>
                <a:cs typeface="メイリオ" panose="020B0604030504040204" charset="-128"/>
              </a:rPr>
              <a:t>WEB</a:t>
            </a:r>
            <a:r>
              <a:rPr lang="ja-JP" altLang="en-US" sz="2200" dirty="0">
                <a:latin typeface="メイリオ" panose="020B0604030504040204" charset="-128"/>
                <a:ea typeface="メイリオ" panose="020B0604030504040204" charset="-128"/>
                <a:cs typeface="メイリオ" panose="020B0604030504040204" charset="-128"/>
              </a:rPr>
              <a:t>タイムレコーダーからの出社／退社打刻について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勤務表（勤怠入力画面）の見方について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勤怠の承認申請</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日次／月次</a:t>
            </a:r>
            <a:r>
              <a:rPr lang="en-US" altLang="ja-JP" sz="2200" dirty="0">
                <a:latin typeface="メイリオ" panose="020B0604030504040204" charset="-128"/>
                <a:ea typeface="メイリオ" panose="020B0604030504040204" charset="-128"/>
                <a:cs typeface="メイリオ" panose="020B0604030504040204" charset="-128"/>
              </a:rPr>
              <a:t>)</a:t>
            </a:r>
            <a:r>
              <a:rPr lang="ja-JP" altLang="en-US" sz="2200" dirty="0">
                <a:latin typeface="メイリオ" panose="020B0604030504040204" charset="-128"/>
                <a:ea typeface="メイリオ" panose="020B0604030504040204" charset="-128"/>
                <a:cs typeface="メイリオ" panose="020B0604030504040204" charset="-128"/>
              </a:rPr>
              <a:t>について</a:t>
            </a:r>
            <a:endParaRPr lang="en-US" altLang="ja-JP" sz="2200" dirty="0">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承認状況の確認について</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ja-JP" altLang="en-US" sz="2200" dirty="0">
                <a:latin typeface="メイリオ" panose="020B0604030504040204" charset="-128"/>
                <a:ea typeface="メイリオ" panose="020B0604030504040204" charset="-128"/>
                <a:cs typeface="メイリオ" panose="020B0604030504040204" charset="-128"/>
              </a:rPr>
              <a:t>月次サマリ、休暇情報などの閲覧手順</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p>
          <a:p>
            <a:pPr marL="273050" lvl="1">
              <a:spcBef>
                <a:spcPts val="600"/>
              </a:spcBef>
              <a:buFont typeface="Wingdings" panose="05000000000000000000" pitchFamily="2" charset="2"/>
              <a:buChar char="l"/>
            </a:pPr>
            <a:endParaRPr lang="en-US" altLang="ja-JP" sz="2200" dirty="0"/>
          </a:p>
          <a:p>
            <a:pPr marL="273050" lvl="1">
              <a:spcBef>
                <a:spcPts val="600"/>
              </a:spcBef>
              <a:buFont typeface="Wingdings" panose="05000000000000000000" pitchFamily="2" charset="2"/>
              <a:buChar char="l"/>
            </a:pPr>
            <a:endParaRPr lang="en-US" altLang="ja-JP" sz="2200" dirty="0"/>
          </a:p>
          <a:p>
            <a:pPr marL="273050" lvl="1">
              <a:spcBef>
                <a:spcPts val="600"/>
              </a:spcBef>
              <a:buFont typeface="Wingdings" panose="05000000000000000000" pitchFamily="2" charset="2"/>
              <a:buChar char="l"/>
            </a:pPr>
            <a:endParaRPr lang="en-US" altLang="ja-JP" sz="2200" dirty="0"/>
          </a:p>
          <a:p>
            <a:endParaRPr kumimoji="1" lang="ja-JP" alt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アース">
  <a:themeElements>
    <a:clrScheme name="アース">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アース">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solidFill>
          <a:schemeClr val="accent2">
            <a:lumMod val="40000"/>
            <a:lumOff val="60000"/>
          </a:schemeClr>
        </a:solidFill>
        <a:ln w="3175">
          <a:solidFill>
            <a:schemeClr val="accent2"/>
          </a:solidFill>
        </a:ln>
      </a:spPr>
      <a:bodyPr wrap="none" lIns="36000" rIns="36000" rtlCol="0" anchor="ctr" anchorCtr="0"/>
      <a:lstStyle>
        <a:defPPr algn="ctr">
          <a:defRPr sz="1200" dirty="0" smtClean="0">
            <a:solidFill>
              <a:schemeClr val="accent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none" rtlCol="0">
        <a:spAutoFit/>
      </a:bodyPr>
      <a:lstStyle>
        <a:defPPr>
          <a:defRPr dirty="0" smtClean="0">
            <a:latin typeface="メイリオ" panose="020B0604030504040204" charset="-128"/>
            <a:ea typeface="メイリオ" panose="020B0604030504040204" charset="-128"/>
            <a:cs typeface="メイリオ" panose="020B0604030504040204" charset="-128"/>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0�0�0�0�0�0"   m a : c o n t e n t T y p e I D = " 0 x 0 1 0 1 0 0 1 E 2 2 E F E F 0 1 2 3 6 0 4 9 A 5 E 8 B 5 9 C 2 F B C D 8 E C "   m a : c o n t e n t T y p e V e r s i o n = " 1 7 "   m a : c o n t e n t T y p e D e s c r i p t i o n = " �eW0D0�0�0�0�0�0�0�0\ObW0~0Y00"   m a : c o n t e n t T y p e S c o p e = " "   m a : v e r s i o n I D = " f c 6 b 0 a c 2 c f 3 a e 0 1 4 2 a 7 6 a 9 3 3 8 6 8 2 f a 3 f "   x m l n s : c t = " h t t p : / / s c h e m a s . m i c r o s o f t . c o m / o f f i c e / 2 0 0 6 / m e t a d a t a / c o n t e n t T y p e "   x m l n s : m a = " h t t p : / / s c h e m a s . m i c r o s o f t . c o m / o f f i c e / 2 0 0 6 / m e t a d a t a / p r o p e r t i e s / m e t a A t t r i b u t e s " >  
 < x s d : s c h e m a   t a r g e t N a m e s p a c e = " h t t p : / / s c h e m a s . m i c r o s o f t . c o m / o f f i c e / 2 0 0 6 / m e t a d a t a / p r o p e r t i e s "   m a : r o o t = " t r u e "   m a : f i e l d s I D = " d 7 c 6 3 c e 2 7 f 9 e 1 3 a 8 4 a 4 a d 4 4 9 5 0 f f 2 e e 8 "   n s 2 : _ = " "   n s 3 : _ = " "   x m l n s : x s d = " h t t p : / / w w w . w 3 . o r g / 2 0 0 1 / X M L S c h e m a "   x m l n s : x s = " h t t p : / / w w w . w 3 . o r g / 2 0 0 1 / X M L S c h e m a "   x m l n s : p = " h t t p : / / s c h e m a s . m i c r o s o f t . c o m / o f f i c e / 2 0 0 6 / m e t a d a t a / p r o p e r t i e s "   x m l n s : n s 2 = " 6 1 e 9 d d 8 9 - 3 4 0 4 - 4 f 4 e - 8 7 c 5 - b b 3 3 6 0 1 0 d 2 5 0 "   x m l n s : n s 3 = " 8 1 8 f 0 0 4 4 - 2 8 8 2 - 4 d c 2 - 8 c e 6 - 3 1 6 9 f a 4 9 8 8 3 2 " >  
 < x s d : i m p o r t   n a m e s p a c e = " 6 1 e 9 d d 8 9 - 3 4 0 4 - 4 f 4 e - 8 7 c 5 - b b 3 3 6 0 1 0 d 2 5 0 " / >  
 < x s d : i m p o r t   n a m e s p a c e = " 8 1 8 f 0 0 4 4 - 2 8 8 2 - 4 d c 2 - 8 c e 6 - 3 1 6 9 f a 4 9 8 8 3 2 " / >  
 < x s d : e l e m e n t   n a m e = " p r o p e r t i e s " >  
 < x s d : c o m p l e x T y p e >  
 < x s d : s e q u e n c e >  
 < x s d : e l e m e n t   n a m e = " d o c u m e n t M a n a g e m e n t " >  
 < x s d : c o m p l e x T y p e >  
 < x s d : a l l >  
 < x s d : e l e m e n t   r e f = " n s 2 : M e d i a S e r v i c e M e t a d a t a "   m i n O c c u r s = " 0 " / >  
 < x s d : e l e m e n t   r e f = " n s 2 : M e d i a S e r v i c e F a s t M e t a d a t a "   m i n O c c u r s = " 0 " / >  
 < x s d : e l e m e n t   r e f = " n s 2 : M e d i a S e r v i c e D a t e T a k e n "   m i n O c c u r s = " 0 " / >  
 < x s d : e l e m e n t   r e f = " n s 2 : M e d i a S e r v i c e A u t o T a g s "   m i n O c c u r s = " 0 " / >  
 < x s d : e l e m e n t   r e f = " n s 2 : M e d i a S e r v i c e O C R "   m i n O c c u r s = " 0 " / >  
 < x s d : e l e m e n t   r e f = " n s 2 : M e d i a S e r v i c e L o c a t i o n "   m i n O c c u r s = " 0 " / >  
 < x s d : e l e m e n t   r e f = " n s 3 : S h a r e d W i t h U s e r s "   m i n O c c u r s = " 0 " / >  
 < x s d : e l e m e n t   r e f = " n s 3 : S h a r e d W i t h D e t a i l s "   m i n O c c u r s = " 0 " / >  
 < x s d : e l e m e n t   r e f = " n s 2 : M e d i a S e r v i c e G e n e r a t i o n T i m e "   m i n O c c u r s = " 0 " / >  
 < x s d : e l e m e n t   r e f = " n s 2 : M e d i a S e r v i c e E v e n t H a s h C o d e "   m i n O c c u r s = " 0 " / >  
 < x s d : e l e m e n t   r e f = " n s 2 : M e d i a S e r v i c e A u t o K e y P o i n t s "   m i n O c c u r s = " 0 " / >  
 < x s d : e l e m e n t   r e f = " n s 2 : M e d i a S e r v i c e K e y P o i n t s "   m i n O c c u r s = " 0 " / >  
 < x s d : e l e m e n t   r e f = " n s 2 : M e d i a L e n g t h I n S e c o n d s "   m i n O c c u r s = " 0 " / >  
 < x s d : e l e m e n t   r e f = " n s 2 : l c f 7 6 f 1 5 5 c e d 4 d d c b 4 0 9 7 1 3 4 f f 3 c 3 3 2 f "   m i n O c c u r s = " 0 " / >  
 < x s d : e l e m e n t   r e f = " n s 3 : T a x C a t c h A l l "   m i n O c c u r s = " 0 " / >  
 < x s d : e l e m e n t   r e f = " n s 2 : M e d i a S e r v i c e O b j e c t D e t e c t o r V e r s i o n s "   m i n O c c u r s = " 0 " / >  
 < / x s d : a l l >  
 < / x s d : c o m p l e x T y p e >  
 < / x s d : e l e m e n t >  
 < / x s d : s e q u e n c e >  
 < / x s d : c o m p l e x T y p e >  
 < / x s d : e l e m e n t >  
 < / x s d : s c h e m a >  
 < x s d : s c h e m a   t a r g e t N a m e s p a c e = " 6 1 e 9 d d 8 9 - 3 4 0 4 - 4 f 4 e - 8 7 c 5 - b b 3 3 6 0 1 0 d 2 5 0 " 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d e s c r i p t i o n = " "   m a : h i d d e n = " t r u e "   m a : i n t e r n a l N a m e = " M e d i a S e r v i c e M e t a d a t a "   m a : r e a d O n l y = " t r u e " >  
 < x s d : s i m p l e T y p e >  
 < x s d : r e s t r i c t i o n   b a s e = " d m s : N o t e " / >  
 < / x s d : s i m p l e T y p e >  
 < / x s d : e l e m e n t >  
 < x s d : e l e m e n t   n a m e = " M e d i a S e r v i c e F a s t M e t a d a t a "   m a : i n d e x = " 9 "   n i l l a b l e = " t r u e "   m a : d i s p l a y N a m e = " M e d i a S e r v i c e F a s t M e t a d a t a "   m a : d e s c r i p t i o n = " "   m a : h i d d e n = " t r u e "   m a : i n t e r n a l N a m e = " M e d i a S e r v i c e F a s t M e t a d a t a "   m a : r e a d O n l y = " t r u e " >  
 < x s d : s i m p l e T y p e >  
 < x s d : r e s t r i c t i o n   b a s e = " d m s : N o t e " / >  
 < / x s d : s i m p l e T y p e >  
 < / x s d : e l e m e n t >  
 < x s d : e l e m e n t   n a m e = " M e d i a S e r v i c e D a t e T a k e n "   m a : i n d e x = " 1 0 "   n i l l a b l e = " t r u e "   m a : d i s p l a y N a m e = " M e d i a S e r v i c e D a t e T a k e n "   m a : d e s c r i p t i o n = " "   m a : h i d d e n = " t r u e "   m a : i n t e r n a l N a m e = " M e d i a S e r v i c e D a t e T a k e n "   m a : r e a d O n l y = " t r u e " >  
 < x s d : s i m p l e T y p e >  
 < x s d : r e s t r i c t i o n   b a s e = " d m s : T e x t " / >  
 < / x s d : s i m p l e T y p e >  
 < / x s d : e l e m e n t >  
 < x s d : e l e m e n t   n a m e = " M e d i a S e r v i c e A u t o T a g s "   m a : i n d e x = " 1 1 "   n i l l a b l e = " t r u e "   m a : d i s p l a y N a m e = " M e d i a S e r v i c e A u t o T a g s "   m a : d e s c r i p t i o n = " "   m a : i n t e r n a l N a m e = " M e d i a S e r v i c e A u t o T a g s "   m a : r e a d O n l y = " t r u e " >  
 < x s d : s i m p l e T y p e >  
 < x s d : r e s t r i c t i o n   b a s e = " d m s : T e x t " / >  
 < / x s d : s i m p l e T y p e >  
 < / x s d : e l e m e n t >  
 < x s d : e l e m e n t   n a m e = " M e d i a S e r v i c e O C R "   m a : i n d e x = " 1 2 "   n i l l a b l e = " t r u e "   m a : d i s p l a y N a m e = " M e d i a S e r v i c e O C R "   m a : i n t e r n a l N a m e = " M e d i a S e r v i c e O C R "   m a : r e a d O n l y = " t r u e " >  
 < x s d : s i m p l e T y p e >  
 < x s d : r e s t r i c t i o n   b a s e = " d m s : N o t e " >  
 < x s d : m a x L e n g t h   v a l u e = " 2 5 5 " / >  
 < / x s d : r e s t r i c t i o n >  
 < / x s d : s i m p l e T y p e >  
 < / x s d : e l e m e n t >  
 < x s d : e l e m e n t   n a m e = " M e d i a S e r v i c e L o c a t i o n "   m a : i n d e x = " 1 3 "   n i l l a b l e = " t r u e "   m a : d i s p l a y N a m e = " M e d i a S e r v i c e L o c a t i o n "   m a : i n t e r n a l N a m e = " M e d i a S e r v i c e L o c a t i o n "   m a : r e a d O n l y = " t r u e " >  
 < x s d : s i m p l e T y p e >  
 < x s d : r e s t r i c t i o n   b a s e = " d m s : T e x t " / >  
 < / x s d : s i m p l e T y p e >  
 < / x s d : e l e m e n t >  
 < x s d : e l e m e n t   n a m e = " M e d i a S e r v i c e G e n e r a t i o n T i m e "   m a : i n d e x = " 1 6 "   n i l l a b l e = " t r u e "   m a : d i s p l a y N a m e = " M e d i a S e r v i c e G e n e r a t i o n T i m e "   m a : h i d d e n = " t r u e "   m a : i n t e r n a l N a m e = " M e d i a S e r v i c e G e n e r a t i o n T i m e "   m a : r e a d O n l y = " t r u e " >  
 < x s d : s i m p l e T y p e >  
 < x s d : r e s t r i c t i o n   b a s e = " d m s : T e x t " / >  
 < / x s d : s i m p l e T y p e >  
 < / x s d : e l e m e n t >  
 < x s d : e l e m e n t   n a m e = " M e d i a S e r v i c e E v e n t H a s h C o d e "   m a : i n d e x = " 1 7 "   n i l l a b l e = " t r u e "   m a : d i s p l a y N a m e = " M e d i a S e r v i c e E v e n t H a s h C o d e "   m a : h i d d e n = " t r u e "   m a : i n t e r n a l N a m e = " M e d i a S e r v i c e E v e n t H a s h C o d e "   m a : r e a d O n l y = " t r u e " >  
 < x s d : s i m p l e T y p e >  
 < x s d : r e s t r i c t i o n   b a s e = " d m s : T e x t " / >  
 < / x s d : s i m p l e T y p e >  
 < / x s d : e l e m e n t >  
 < x s d : e l e m e n t   n a m e = " M e d i a S e r v i c e A u t o K e y P o i n t s "   m a : i n d e x = " 1 8 "   n i l l a b l e = " t r u e "   m a : d i s p l a y N a m e = " M e d i a S e r v i c e A u t o K e y P o i n t s "   m a : h i d d e n = " t r u e "   m a : i n t e r n a l N a m e = " M e d i a S e r v i c e A u t o K e y P o i n t s "   m a : r e a d O n l y = " t r u e " >  
 < x s d : s i m p l e T y p e >  
 < x s d : r e s t r i c t i o n   b a s e = " d m s : N o t e " / >  
 < / x s d : s i m p l e T y p e >  
 < / x s d : e l e m e n t >  
 < x s d : e l e m e n t   n a m e = " M e d i a S e r v i c e K e y P o i n t s "   m a : i n d e x = " 1 9 "   n i l l a b l e = " t r u e "   m a : d i s p l a y N a m e = " K e y P o i n t s "   m a : i n t e r n a l N a m e = " M e d i a S e r v i c e K e y P o i n t s "   m a : r e a d O n l y = " t r u e " >  
 < x s d : s i m p l e T y p e >  
 < x s d : r e s t r i c t i o n   b a s e = " d m s : N o t e " >  
 < x s d : m a x L e n g t h   v a l u e = " 2 5 5 " / >  
 < / x s d : r e s t r i c t i o n >  
 < / x s d : s i m p l e T y p e >  
 < / x s d : e l e m e n t >  
 < x s d : e l e m e n t   n a m e = " M e d i a L e n g t h I n S e c o n d s "   m a : i n d e x = " 2 0 "   n i l l a b l e = " t r u e "   m a : d i s p l a y N a m e = " M e d i a L e n g t h I n S e c o n d s "   m a : h i d d e n = " t r u e "   m a : i n t e r n a l N a m e = " M e d i a L e n g t h I n S e c o n d s "   m a : r e a d O n l y = " t r u e " >  
 < x s d : s i m p l e T y p e >  
 < x s d : r e s t r i c t i o n   b a s e = " d m s : U n k n o w n " / >  
 < / x s d : s i m p l e T y p e >  
 < / x s d : e l e m e n t >  
 < x s d : e l e m e n t   n a m e = " l c f 7 6 f 1 5 5 c e d 4 d d c b 4 0 9 7 1 3 4 f f 3 c 3 3 2 f "   m a : i n d e x = " 2 2 "   n i l l a b l e = " t r u e "   m a : t a x o n o m y = " t r u e "   m a : i n t e r n a l N a m e = " l c f 7 6 f 1 5 5 c e d 4 d d c b 4 0 9 7 1 3 4 f f 3 c 3 3 2 f "   m a : t a x o n o m y F i e l d N a m e = " M e d i a S e r v i c e I m a g e T a g s "   m a : d i s p l a y N a m e = " ;u�P�0�0"   m a : r e a d O n l y = " f a l s e "   m a : f i e l d I d = " { 5 c f 7 6 f 1 5 - 5 c e d - 4 d d c - b 4 0 9 - 7 1 3 4 f f 3 c 3 3 2 f } "   m a : t a x o n o m y M u l t i = " t r u e "   m a : s s p I d = " 1 3 4 7 b b 9 4 - 4 a 5 f - 4 8 4 6 - a 8 9 4 - 1 7 f 2 3 8 2 4 2 2 8 b "   m a : t e r m S e t I d = " 0 9 8 1 4 c d 3 - 5 6 8 e - f e 9 0 - 9 8 1 4 - 8 d 6 2 1 f f 8 f b 8 4 "   m a : a n c h o r I d = " f b a 5 4 f b 3 - c 3 e 1 - f e 8 1 - a 7 7 6 - c a 4 b 6 9 1 4 8 c 4 d "   m a : o p e n = " t r u e "   m a : i s K e y w o r d = " f a l s e " >  
 < x s d : c o m p l e x T y p e >  
 < x s d : s e q u e n c e >  
 < x s d : e l e m e n t   r e f = " p c : T e r m s "   m i n O c c u r s = " 0 "   m a x O c c u r s = " 1 " > < / x s d : e l e m e n t >  
 < / x s d : s e q u e n c e >  
 < / x s d : c o m p l e x T y p e >  
 < / x s d : e l e m e n t >  
 < x s d : e l e m e n t   n a m e = " M e d i a S e r v i c e O b j e c t D e t e c t o r V e r s i o n s "   m a : i n d e x = " 2 4 "   n i l l a b l e = " t r u e "   m a : d i s p l a y N a m e = " M e d i a S e r v i c e O b j e c t D e t e c t o r V e r s i o n s "   m a : d e s c r i p t i o n = " "   m a : h i d d e n = " t r u e "   m a : i n d e x e d = " t r u e "   m a : i n t e r n a l N a m e = " M e d i a S e r v i c e O b j e c t D e t e c t o r V e r s i o n s "   m a : r e a d O n l y = " t r u e " >  
 < x s d : s i m p l e T y p e >  
 < x s d : r e s t r i c t i o n   b a s e = " d m s : T e x t " / >  
 < / x s d : s i m p l e T y p e >  
 < / x s d : e l e m e n t >  
 < / x s d : s c h e m a >  
 < x s d : s c h e m a   t a r g e t N a m e s p a c e = " 8 1 8 f 0 0 4 4 - 2 8 8 2 - 4 d c 2 - 8 c e 6 - 3 1 6 9 f a 4 9 8 8 3 2 " 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qQ	g�vKb" 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qQ	g�vKbn0s�0}�`1X"   m a : i n t e r n a l N a m e = " S h a r e d W i t h D e t a i l s "   m a : r e a d O n l y = " t r u e " >  
 < x s d : s i m p l e T y p e >  
 < x s d : r e s t r i c t i o n   b a s e = " d m s : N o t e " >  
 < x s d : m a x L e n g t h   v a l u e = " 2 5 5 " / >  
 < / x s d : r e s t r i c t i o n >  
 < / x s d : s i m p l e T y p e >  
 < / x s d : e l e m e n t >  
 < x s d : e l e m e n t   n a m e = " T a x C a t c h A l l "   m a : i n d e x = " 2 3 "   n i l l a b l e = " t r u e "   m a : d i s p l a y N a m e = " T a x o n o m y   C a t c h   A l l   C o l u m n "   m a : h i d d e n = " t r u e "   m a : l i s t = " { 9 e 4 4 a 9 b 4 - 8 e a 2 - 4 b 0 d - a 2 2 4 - 2 b 7 a d f d 8 8 0 a d } "   m a : i n t e r n a l N a m e = " T a x C a t c h A l l "   m a : s h o w F i e l d = " C a t c h A l l D a t a "   m a : w e b = " 8 1 8 f 0 0 4 4 - 2 8 8 2 - 4 d c 2 - 8 c e 6 - 3 1 6 9 f a 4 9 8 8 3 2 " > 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0�0�0�0�0  �0�0�0" / >  
 < x s d : e l e m e n t   r e f = " d c : t i t l e "   m i n O c c u r s = " 0 "   m a x O c c u r s = " 1 "   m a : i n d e x = " 4 "   m a : d i s p l a y N a m e = " �0�0�0�0" / > 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T a x C a t c h A l l   x m l n s = " 8 1 8 f 0 0 4 4 - 2 8 8 2 - 4 d c 2 - 8 c e 6 - 3 1 6 9 f a 4 9 8 8 3 2 "   x s i : n i l = " t r u e " / > < l c f 7 6 f 1 5 5 c e d 4 d d c b 4 0 9 7 1 3 4 f f 3 c 3 3 2 f   x m l n s = " 6 1 e 9 d d 8 9 - 3 4 0 4 - 4 f 4 e - 8 7 c 5 - b b 3 3 6 0 1 0 d 2 5 0 " > < T e r m s   x m l n s = " h t t p : / / s c h e m a s . m i c r o s o f t . c o m / o f f i c e / i n f o p a t h / 2 0 0 7 / P a r t n e r C o n t r o l s " > < / T e r m s > < / l c f 7 6 f 1 5 5 c e d 4 d d c b 4 0 9 7 1 3 4 f f 3 c 3 3 2 f > < / 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7DF13BC6-6240-4A7B-B52C-D003CC8F1EF3}">
  <ds:schemaRefs/>
</ds:datastoreItem>
</file>

<file path=customXml/itemProps2.xml><?xml version="1.0" encoding="utf-8"?>
<ds:datastoreItem xmlns:ds="http://schemas.openxmlformats.org/officeDocument/2006/customXml" ds:itemID="{3C5336A6-2F67-401B-9A4E-4E9DCB15E306}">
  <ds:schemaRefs/>
</ds:datastoreItem>
</file>

<file path=customXml/itemProps3.xml><?xml version="1.0" encoding="utf-8"?>
<ds:datastoreItem xmlns:ds="http://schemas.openxmlformats.org/officeDocument/2006/customXml" ds:itemID="{D960215E-D56A-4A94-83F8-18D9CEAFFF67}">
  <ds:schemaRefs/>
</ds:datastoreItem>
</file>

<file path=docProps/app.xml><?xml version="1.0" encoding="utf-8"?>
<Properties xmlns="http://schemas.openxmlformats.org/officeDocument/2006/extended-properties" xmlns:vt="http://schemas.openxmlformats.org/officeDocument/2006/docPropsVTypes">
  <Template>テンプレート</Template>
  <TotalTime>0</TotalTime>
  <Words>9072</Words>
  <Application>WPS Presentation</Application>
  <PresentationFormat>ワイド画面</PresentationFormat>
  <Paragraphs>880</Paragraphs>
  <Slides>59</Slides>
  <Notes>55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59</vt:i4>
      </vt:variant>
    </vt:vector>
  </HeadingPairs>
  <TitlesOfParts>
    <vt:vector size="78" baseType="lpstr">
      <vt:lpstr>Arial</vt:lpstr>
      <vt:lpstr>ＭＳ Ｐゴシック</vt:lpstr>
      <vt:lpstr>Wingdings</vt:lpstr>
      <vt:lpstr>メイリオ</vt:lpstr>
      <vt:lpstr>Lucida Sans</vt:lpstr>
      <vt:lpstr>ＭＳ Ｐゴシック</vt:lpstr>
      <vt:lpstr>HG明朝E</vt:lpstr>
      <vt:lpstr>Bookman Old Style</vt:lpstr>
      <vt:lpstr>Wingdings 3</vt:lpstr>
      <vt:lpstr>AXIS Std UL</vt:lpstr>
      <vt:lpstr>Segoe Print</vt:lpstr>
      <vt:lpstr>Wingdings 3</vt:lpstr>
      <vt:lpstr>游ゴシック</vt:lpstr>
      <vt:lpstr>Arial Unicode MS</vt:lpstr>
      <vt:lpstr>Calibri</vt:lpstr>
      <vt:lpstr>Microsoft YaHei</vt:lpstr>
      <vt:lpstr>Arial Unicode MS</vt:lpstr>
      <vt:lpstr>Meiryo UI</vt:lpstr>
      <vt:lpstr>1_アース</vt:lpstr>
      <vt:lpstr>TeamSpirit 簡易操作マニュアル（利用者編） Salesforce Lightning Experience</vt:lpstr>
      <vt:lpstr>簡易操作マニュアル（利用者編）の概要</vt:lpstr>
      <vt:lpstr>１．ログイン方法からメニューの表示方法</vt:lpstr>
      <vt:lpstr>TeamSpiritのログイン方法（１/４）</vt:lpstr>
      <vt:lpstr>TeamSpiritのログイン方法（２/４）</vt:lpstr>
      <vt:lpstr>TeamSpiritのログイン方法（３/４）</vt:lpstr>
      <vt:lpstr>TeamSpiritのログイン方法（４/４）</vt:lpstr>
      <vt:lpstr>　２．勤怠管理（申請の流れ）</vt:lpstr>
      <vt:lpstr>勤怠管理の概要</vt:lpstr>
      <vt:lpstr>出退社の打刻</vt:lpstr>
      <vt:lpstr>勤務表画面</vt:lpstr>
      <vt:lpstr>日次申請（１/４）</vt:lpstr>
      <vt:lpstr>日次申請（2 /４）</vt:lpstr>
      <vt:lpstr>日次申請（3 /４）</vt:lpstr>
      <vt:lpstr>日次申請（4 /４）</vt:lpstr>
      <vt:lpstr>月次申請</vt:lpstr>
      <vt:lpstr>承認状況の確認</vt:lpstr>
      <vt:lpstr>お知らせの表示</vt:lpstr>
      <vt:lpstr>個人設定確認（１/２）</vt:lpstr>
      <vt:lpstr>個人設定確認（２/２）</vt:lpstr>
      <vt:lpstr>休暇情報</vt:lpstr>
      <vt:lpstr>月次サマリー</vt:lpstr>
      <vt:lpstr>　３．タイムレポート</vt:lpstr>
      <vt:lpstr>タイムレポートの概要</vt:lpstr>
      <vt:lpstr>タイムレポート画面</vt:lpstr>
      <vt:lpstr>工数実績の入力</vt:lpstr>
      <vt:lpstr>ジョブアサイン（１/２）</vt:lpstr>
      <vt:lpstr>ジョブアサイン（２/２）</vt:lpstr>
      <vt:lpstr>経費の入力（１/４）</vt:lpstr>
      <vt:lpstr>経費の入力（２/４ ）</vt:lpstr>
      <vt:lpstr>経費の入力（３/４ ）</vt:lpstr>
      <vt:lpstr>経費の入力（４/４）</vt:lpstr>
      <vt:lpstr>　４．事前申請（申請の流れ）　</vt:lpstr>
      <vt:lpstr>事前申請の概要</vt:lpstr>
      <vt:lpstr>事前申請画面</vt:lpstr>
      <vt:lpstr>事前申請（1）出張・交通費申請</vt:lpstr>
      <vt:lpstr>事前申請（2）会議・交際費申請</vt:lpstr>
      <vt:lpstr>事前申請（3）一般経費申請</vt:lpstr>
      <vt:lpstr>事前申請（4）仮払申請</vt:lpstr>
      <vt:lpstr>事前申請の経費精算（１/２）</vt:lpstr>
      <vt:lpstr>事前申請の経費精算（２/２）</vt:lpstr>
      <vt:lpstr>　５．経費精算（申請の流れ）　</vt:lpstr>
      <vt:lpstr>経費精算の概要</vt:lpstr>
      <vt:lpstr>経費精算画面</vt:lpstr>
      <vt:lpstr>経費の移動</vt:lpstr>
      <vt:lpstr>経費のカード明細読込/履歴から読込</vt:lpstr>
      <vt:lpstr>経費の領収書読込</vt:lpstr>
      <vt:lpstr>経費申請（１/３）</vt:lpstr>
      <vt:lpstr>経費申請（２/３）</vt:lpstr>
      <vt:lpstr>経費申請（３/３ ）</vt:lpstr>
      <vt:lpstr>承認状況の確認</vt:lpstr>
      <vt:lpstr>申請内容の印刷</vt:lpstr>
      <vt:lpstr>　６．工数実績（申請の流れ）</vt:lpstr>
      <vt:lpstr>工数実績の概要</vt:lpstr>
      <vt:lpstr>工数実績画面</vt:lpstr>
      <vt:lpstr>工数実績申請</vt:lpstr>
      <vt:lpstr>承認状況の確認</vt:lpstr>
      <vt:lpstr>申請内容の印刷</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チームスピリット 簡易操作マニュアル</dc:title>
  <dc:creator>DigitalCoast Inc.</dc:creator>
  <cp:lastModifiedBy>研修用</cp:lastModifiedBy>
  <cp:revision>919</cp:revision>
  <cp:lastPrinted>2016-07-13T03:00:00Z</cp:lastPrinted>
  <dcterms:created xsi:type="dcterms:W3CDTF">2011-12-10T10:25:00Z</dcterms:created>
  <dcterms:modified xsi:type="dcterms:W3CDTF">2024-09-06T04:23:36Z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0x010100F42E566E01C1CA48BF2DF7ABA6865CC2</vt:lpwstr>
  </property>
  <property fmtid="{D5CDD505-2E9C-101B-9397-08002B2CF9AE}" pid="3" name="IsMyDocuments">
    <vt:bool>true</vt:bool>
  </property>
  <property fmtid="{D5CDD505-2E9C-101B-9397-08002B2CF9AE}" pid="4" name="ICV">
    <vt:lpwstr>81AC656E74034357AFC89D01D5C9A448_12</vt:lpwstr>
  </property>
  <property fmtid="{D5CDD505-2E9C-101B-9397-08002B2CF9AE}" pid="5" name="KSOProductBuildVer">
    <vt:lpwstr>1041-12.2.0.17562</vt:lpwstr>
  </property>
</Properties>
</file>